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9"/>
  </p:notesMasterIdLst>
  <p:sldIdLst>
    <p:sldId id="256" r:id="rId2"/>
    <p:sldId id="257" r:id="rId3"/>
    <p:sldId id="260" r:id="rId4"/>
    <p:sldId id="261" r:id="rId5"/>
    <p:sldId id="262" r:id="rId6"/>
    <p:sldId id="263" r:id="rId7"/>
    <p:sldId id="264" r:id="rId8"/>
    <p:sldId id="268"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97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801DB-4892-4406-AE9B-F91CD8C3FAB4}" type="datetimeFigureOut">
              <a:rPr lang="en-GB" smtClean="0"/>
              <a:t>04/03/2019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FC838-BF03-4CFA-803C-52BD8CAF3F9A}" type="slidenum">
              <a:rPr lang="en-GB" smtClean="0"/>
              <a:t>‹#›</a:t>
            </a:fld>
            <a:endParaRPr lang="en-GB"/>
          </a:p>
        </p:txBody>
      </p:sp>
    </p:spTree>
    <p:extLst>
      <p:ext uri="{BB962C8B-B14F-4D97-AF65-F5344CB8AC3E}">
        <p14:creationId xmlns:p14="http://schemas.microsoft.com/office/powerpoint/2010/main" val="5958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D1FC838-BF03-4CFA-803C-52BD8CAF3F9A}" type="slidenum">
              <a:rPr lang="en-GB" smtClean="0"/>
              <a:t>10</a:t>
            </a:fld>
            <a:endParaRPr lang="en-GB"/>
          </a:p>
        </p:txBody>
      </p:sp>
    </p:spTree>
    <p:extLst>
      <p:ext uri="{BB962C8B-B14F-4D97-AF65-F5344CB8AC3E}">
        <p14:creationId xmlns:p14="http://schemas.microsoft.com/office/powerpoint/2010/main" val="3286998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B3F6DE72-CF0F-469B-8497-42709407393C}" type="datetimeFigureOut">
              <a:rPr lang="en-US" smtClean="0"/>
              <a:t>3/4/2019</a:t>
            </a:fld>
            <a:endParaRPr lang="en-GB"/>
          </a:p>
        </p:txBody>
      </p:sp>
      <p:sp>
        <p:nvSpPr>
          <p:cNvPr id="17" name="Footer Placeholder 16"/>
          <p:cNvSpPr>
            <a:spLocks noGrp="1"/>
          </p:cNvSpPr>
          <p:nvPr>
            <p:ph type="ftr" sz="quarter" idx="11"/>
          </p:nvPr>
        </p:nvSpPr>
        <p:spPr/>
        <p:txBody>
          <a:bodyPr/>
          <a:lstStyle/>
          <a:p>
            <a:endParaRPr lang="en-GB"/>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F2C121AE-4AAF-4D14-ADEA-836452C81509}" type="slidenum">
              <a:rPr lang="en-GB" smtClean="0"/>
              <a:t>‹#›</a:t>
            </a:fld>
            <a:endParaRPr lang="en-GB"/>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3F6DE72-CF0F-469B-8497-42709407393C}" type="datetimeFigureOut">
              <a:rPr lang="en-US" smtClean="0"/>
              <a:t>3/4/2019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2C121AE-4AAF-4D14-ADEA-836452C81509}"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F2C121AE-4AAF-4D14-ADEA-836452C81509}" type="slidenum">
              <a:rPr lang="en-GB" smtClean="0"/>
              <a:t>‹#›</a:t>
            </a:fld>
            <a:endParaRPr lang="en-GB"/>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3F6DE72-CF0F-469B-8497-42709407393C}" type="datetimeFigureOut">
              <a:rPr lang="en-US" smtClean="0"/>
              <a:t>3/4/2019</a:t>
            </a:fld>
            <a:endParaRPr lang="en-GB"/>
          </a:p>
        </p:txBody>
      </p:sp>
      <p:sp>
        <p:nvSpPr>
          <p:cNvPr id="5" name="Footer Placeholder 4"/>
          <p:cNvSpPr>
            <a:spLocks noGrp="1"/>
          </p:cNvSpPr>
          <p:nvPr>
            <p:ph type="ftr" sz="quarter" idx="11"/>
          </p:nvPr>
        </p:nvSpPr>
        <p:spPr/>
        <p:txBody>
          <a:bodyPr/>
          <a:lstStyle/>
          <a:p>
            <a:endParaRPr lang="en-GB"/>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B3F6DE72-CF0F-469B-8497-42709407393C}" type="datetimeFigureOut">
              <a:rPr lang="en-US" smtClean="0"/>
              <a:t>3/4/2019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4361688" y="1026372"/>
            <a:ext cx="457200" cy="441325"/>
          </a:xfrm>
        </p:spPr>
        <p:txBody>
          <a:bodyPr/>
          <a:lstStyle/>
          <a:p>
            <a:fld id="{F2C121AE-4AAF-4D14-ADEA-836452C81509}" type="slidenum">
              <a:rPr lang="en-GB" smtClean="0"/>
              <a:t>‹#›</a:t>
            </a:fld>
            <a:endParaRPr lang="en-GB"/>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GB"/>
          </a:p>
        </p:txBody>
      </p:sp>
      <p:sp>
        <p:nvSpPr>
          <p:cNvPr id="4" name="Date Placeholder 3"/>
          <p:cNvSpPr>
            <a:spLocks noGrp="1"/>
          </p:cNvSpPr>
          <p:nvPr>
            <p:ph type="dt" sz="half" idx="10"/>
          </p:nvPr>
        </p:nvSpPr>
        <p:spPr/>
        <p:txBody>
          <a:bodyPr/>
          <a:lstStyle/>
          <a:p>
            <a:fld id="{B3F6DE72-CF0F-469B-8497-42709407393C}" type="datetimeFigureOut">
              <a:rPr lang="en-US" smtClean="0"/>
              <a:t>3/4/2019</a:t>
            </a:fld>
            <a:endParaRPr lang="en-GB"/>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F2C121AE-4AAF-4D14-ADEA-836452C81509}" type="slidenum">
              <a:rPr lang="en-GB" smtClean="0"/>
              <a:t>‹#›</a:t>
            </a:fld>
            <a:endParaRPr lang="en-GB"/>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B3F6DE72-CF0F-469B-8497-42709407393C}" type="datetimeFigureOut">
              <a:rPr lang="en-US" smtClean="0"/>
              <a:t>3/4/2019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2C121AE-4AAF-4D14-ADEA-836452C81509}" type="slidenum">
              <a:rPr lang="en-GB" smtClean="0"/>
              <a:t>‹#›</a:t>
            </a:fld>
            <a:endParaRPr lang="en-GB"/>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B3F6DE72-CF0F-469B-8497-42709407393C}" type="datetimeFigureOut">
              <a:rPr lang="en-US" smtClean="0"/>
              <a:t>3/4/2019</a:t>
            </a:fld>
            <a:endParaRPr lang="en-GB"/>
          </a:p>
        </p:txBody>
      </p:sp>
      <p:sp>
        <p:nvSpPr>
          <p:cNvPr id="8" name="Footer Placeholder 7"/>
          <p:cNvSpPr>
            <a:spLocks noGrp="1"/>
          </p:cNvSpPr>
          <p:nvPr>
            <p:ph type="ftr" sz="quarter" idx="11"/>
          </p:nvPr>
        </p:nvSpPr>
        <p:spPr>
          <a:xfrm>
            <a:off x="304800" y="6409944"/>
            <a:ext cx="3581400" cy="365760"/>
          </a:xfrm>
        </p:spPr>
        <p:txBody>
          <a:bodyPr/>
          <a:lstStyle/>
          <a:p>
            <a:endParaRPr lang="en-GB"/>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F2C121AE-4AAF-4D14-ADEA-836452C81509}" type="slidenum">
              <a:rPr lang="en-GB" smtClean="0"/>
              <a:t>‹#›</a:t>
            </a:fld>
            <a:endParaRPr lang="en-GB"/>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3F6DE72-CF0F-469B-8497-42709407393C}" type="datetimeFigureOut">
              <a:rPr lang="en-US" smtClean="0"/>
              <a:t>3/4/2019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4343400" y="1036020"/>
            <a:ext cx="457200" cy="441325"/>
          </a:xfrm>
        </p:spPr>
        <p:txBody>
          <a:bodyPr/>
          <a:lstStyle/>
          <a:p>
            <a:fld id="{F2C121AE-4AAF-4D14-ADEA-836452C81509}"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B3F6DE72-CF0F-469B-8497-42709407393C}" type="datetimeFigureOut">
              <a:rPr lang="en-US" smtClean="0"/>
              <a:t>3/4/2019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F2C121AE-4AAF-4D14-ADEA-836452C81509}"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F2C121AE-4AAF-4D14-ADEA-836452C81509}" type="slidenum">
              <a:rPr lang="en-GB" smtClean="0"/>
              <a:t>‹#›</a:t>
            </a:fld>
            <a:endParaRPr lang="en-GB"/>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B3F6DE72-CF0F-469B-8497-42709407393C}" type="datetimeFigureOut">
              <a:rPr lang="en-US" smtClean="0"/>
              <a:t>3/4/2019</a:t>
            </a:fld>
            <a:endParaRPr lang="en-GB"/>
          </a:p>
        </p:txBody>
      </p:sp>
      <p:sp>
        <p:nvSpPr>
          <p:cNvPr id="6" name="Footer Placeholder 5"/>
          <p:cNvSpPr>
            <a:spLocks noGrp="1"/>
          </p:cNvSpPr>
          <p:nvPr>
            <p:ph type="ftr" sz="quarter" idx="11"/>
          </p:nvPr>
        </p:nvSpPr>
        <p:spPr>
          <a:xfrm>
            <a:off x="301752" y="6410848"/>
            <a:ext cx="3383280" cy="365760"/>
          </a:xfrm>
        </p:spPr>
        <p:txBody>
          <a:bodyPr/>
          <a:lstStyle/>
          <a:p>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F2C121AE-4AAF-4D14-ADEA-836452C81509}" type="slidenum">
              <a:rPr lang="en-GB" smtClean="0"/>
              <a:t>‹#›</a:t>
            </a:fld>
            <a:endParaRPr lang="en-GB"/>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B3F6DE72-CF0F-469B-8497-42709407393C}" type="datetimeFigureOut">
              <a:rPr lang="en-US" smtClean="0"/>
              <a:t>3/4/2019</a:t>
            </a:fld>
            <a:endParaRPr lang="en-GB"/>
          </a:p>
        </p:txBody>
      </p:sp>
      <p:sp>
        <p:nvSpPr>
          <p:cNvPr id="6" name="Footer Placeholder 5"/>
          <p:cNvSpPr>
            <a:spLocks noGrp="1"/>
          </p:cNvSpPr>
          <p:nvPr>
            <p:ph type="ftr" sz="quarter" idx="11"/>
          </p:nvPr>
        </p:nvSpPr>
        <p:spPr>
          <a:xfrm>
            <a:off x="301752" y="6410848"/>
            <a:ext cx="3584448" cy="365760"/>
          </a:xfrm>
        </p:spPr>
        <p:txBody>
          <a:bodyPr/>
          <a:lstStyle/>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B3F6DE72-CF0F-469B-8497-42709407393C}" type="datetimeFigureOut">
              <a:rPr lang="en-US" smtClean="0"/>
              <a:t>3/4/2019</a:t>
            </a:fld>
            <a:endParaRPr lang="en-GB"/>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GB"/>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F2C121AE-4AAF-4D14-ADEA-836452C81509}" type="slidenum">
              <a:rPr lang="en-GB" smtClean="0"/>
              <a:t>‹#›</a:t>
            </a:fld>
            <a:endParaRPr lang="en-GB"/>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GB" dirty="0"/>
              <a:t>Harry Vellios</a:t>
            </a:r>
          </a:p>
        </p:txBody>
      </p:sp>
      <p:sp>
        <p:nvSpPr>
          <p:cNvPr id="2" name="Title 1"/>
          <p:cNvSpPr>
            <a:spLocks noGrp="1"/>
          </p:cNvSpPr>
          <p:nvPr>
            <p:ph type="ctrTitle"/>
          </p:nvPr>
        </p:nvSpPr>
        <p:spPr/>
        <p:txBody>
          <a:bodyPr/>
          <a:lstStyle/>
          <a:p>
            <a:r>
              <a:rPr lang="en-GB" dirty="0"/>
              <a:t>Machine Learning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091D-122F-4F19-9AF6-93199B7F526C}"/>
              </a:ext>
            </a:extLst>
          </p:cNvPr>
          <p:cNvSpPr>
            <a:spLocks noGrp="1"/>
          </p:cNvSpPr>
          <p:nvPr>
            <p:ph type="title"/>
          </p:nvPr>
        </p:nvSpPr>
        <p:spPr/>
        <p:txBody>
          <a:bodyPr/>
          <a:lstStyle/>
          <a:p>
            <a:r>
              <a:rPr lang="en-GB" dirty="0"/>
              <a:t>Residual Analysis</a:t>
            </a:r>
          </a:p>
        </p:txBody>
      </p:sp>
      <p:sp>
        <p:nvSpPr>
          <p:cNvPr id="3" name="Text Placeholder 2">
            <a:extLst>
              <a:ext uri="{FF2B5EF4-FFF2-40B4-BE49-F238E27FC236}">
                <a16:creationId xmlns:a16="http://schemas.microsoft.com/office/drawing/2014/main" id="{DA25629C-FF66-4C32-99CF-3A52436EB7B1}"/>
              </a:ext>
            </a:extLst>
          </p:cNvPr>
          <p:cNvSpPr>
            <a:spLocks noGrp="1"/>
          </p:cNvSpPr>
          <p:nvPr>
            <p:ph type="body" idx="2"/>
          </p:nvPr>
        </p:nvSpPr>
        <p:spPr/>
        <p:txBody>
          <a:bodyPr/>
          <a:lstStyle/>
          <a:p>
            <a:r>
              <a:rPr lang="en-GB" dirty="0"/>
              <a:t>The linear regression model produced is extremely inaccurate. AS there is a big difference between the test and the train R^2 value, we can deduce that something is wrong inside the model. In order to attempt to fix this, a residual analysis visualisation can be produced to attempt to spot the problem.</a:t>
            </a:r>
          </a:p>
        </p:txBody>
      </p:sp>
      <p:pic>
        <p:nvPicPr>
          <p:cNvPr id="5" name="Content Placeholder 4">
            <a:extLst>
              <a:ext uri="{FF2B5EF4-FFF2-40B4-BE49-F238E27FC236}">
                <a16:creationId xmlns:a16="http://schemas.microsoft.com/office/drawing/2014/main" id="{E69660B9-414A-401C-ACEC-27E7620A611A}"/>
              </a:ext>
            </a:extLst>
          </p:cNvPr>
          <p:cNvPicPr>
            <a:picLocks noGrp="1"/>
          </p:cNvPicPr>
          <p:nvPr>
            <p:ph sz="quarter" idx="1"/>
          </p:nvPr>
        </p:nvPicPr>
        <p:blipFill rotWithShape="1">
          <a:blip r:embed="rId3"/>
          <a:srcRect l="20156" t="30212" r="56526" b="54720"/>
          <a:stretch/>
        </p:blipFill>
        <p:spPr>
          <a:xfrm>
            <a:off x="2987824" y="637552"/>
            <a:ext cx="4248472" cy="1544296"/>
          </a:xfrm>
          <a:prstGeom prst="rect">
            <a:avLst/>
          </a:prstGeom>
        </p:spPr>
      </p:pic>
      <p:pic>
        <p:nvPicPr>
          <p:cNvPr id="6" name="Picture 5">
            <a:extLst>
              <a:ext uri="{FF2B5EF4-FFF2-40B4-BE49-F238E27FC236}">
                <a16:creationId xmlns:a16="http://schemas.microsoft.com/office/drawing/2014/main" id="{827DA66E-4F13-4F82-B917-C42CEBB0E0BE}"/>
              </a:ext>
            </a:extLst>
          </p:cNvPr>
          <p:cNvPicPr/>
          <p:nvPr/>
        </p:nvPicPr>
        <p:blipFill>
          <a:blip r:embed="rId3"/>
          <a:srcRect l="17337" t="61479" r="49422" b="4592"/>
          <a:stretch>
            <a:fillRect/>
          </a:stretch>
        </p:blipFill>
        <p:spPr>
          <a:xfrm>
            <a:off x="2987824" y="2276872"/>
            <a:ext cx="5400600" cy="3384376"/>
          </a:xfrm>
          <a:prstGeom prst="rect">
            <a:avLst/>
          </a:prstGeom>
        </p:spPr>
      </p:pic>
    </p:spTree>
    <p:extLst>
      <p:ext uri="{BB962C8B-B14F-4D97-AF65-F5344CB8AC3E}">
        <p14:creationId xmlns:p14="http://schemas.microsoft.com/office/powerpoint/2010/main" val="149107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8609-BE35-4DA7-99A2-EE6855F20D4A}"/>
              </a:ext>
            </a:extLst>
          </p:cNvPr>
          <p:cNvSpPr>
            <a:spLocks noGrp="1"/>
          </p:cNvSpPr>
          <p:nvPr>
            <p:ph type="title"/>
          </p:nvPr>
        </p:nvSpPr>
        <p:spPr/>
        <p:txBody>
          <a:bodyPr/>
          <a:lstStyle/>
          <a:p>
            <a:r>
              <a:rPr lang="en-GB" dirty="0"/>
              <a:t>Fixing the Model</a:t>
            </a:r>
          </a:p>
        </p:txBody>
      </p:sp>
      <p:sp>
        <p:nvSpPr>
          <p:cNvPr id="3" name="Text Placeholder 2">
            <a:extLst>
              <a:ext uri="{FF2B5EF4-FFF2-40B4-BE49-F238E27FC236}">
                <a16:creationId xmlns:a16="http://schemas.microsoft.com/office/drawing/2014/main" id="{48C137F0-63C4-41C5-947C-0135C9E2622E}"/>
              </a:ext>
            </a:extLst>
          </p:cNvPr>
          <p:cNvSpPr>
            <a:spLocks noGrp="1"/>
          </p:cNvSpPr>
          <p:nvPr>
            <p:ph type="body" idx="2"/>
          </p:nvPr>
        </p:nvSpPr>
        <p:spPr/>
        <p:txBody>
          <a:bodyPr>
            <a:normAutofit lnSpcReduction="10000"/>
          </a:bodyPr>
          <a:lstStyle/>
          <a:p>
            <a:r>
              <a:rPr lang="en-GB" dirty="0"/>
              <a:t>It can be seen that there are some outliers. When reanalysing the data, it can be seen that there are some extreme values in the ‘income’ column. Removing them will greatly improve the model.</a:t>
            </a:r>
          </a:p>
          <a:p>
            <a:r>
              <a:rPr lang="en-GB" dirty="0"/>
              <a:t>Furthermore, adding more parameters allows for a better linear regression model as we increase the data it is made upon. This also was done to improve it</a:t>
            </a:r>
          </a:p>
        </p:txBody>
      </p:sp>
      <p:pic>
        <p:nvPicPr>
          <p:cNvPr id="5" name="Content Placeholder 4">
            <a:extLst>
              <a:ext uri="{FF2B5EF4-FFF2-40B4-BE49-F238E27FC236}">
                <a16:creationId xmlns:a16="http://schemas.microsoft.com/office/drawing/2014/main" id="{19F9821C-D0D7-4568-90F6-02BEC223125C}"/>
              </a:ext>
            </a:extLst>
          </p:cNvPr>
          <p:cNvPicPr>
            <a:picLocks noGrp="1"/>
          </p:cNvPicPr>
          <p:nvPr>
            <p:ph sz="quarter" idx="1"/>
          </p:nvPr>
        </p:nvPicPr>
        <p:blipFill rotWithShape="1">
          <a:blip r:embed="rId2"/>
          <a:srcRect l="19478" t="45010" r="46374" b="50947"/>
          <a:stretch/>
        </p:blipFill>
        <p:spPr>
          <a:xfrm>
            <a:off x="2987824" y="764704"/>
            <a:ext cx="3412978" cy="720080"/>
          </a:xfrm>
          <a:prstGeom prst="rect">
            <a:avLst/>
          </a:prstGeom>
        </p:spPr>
      </p:pic>
      <p:pic>
        <p:nvPicPr>
          <p:cNvPr id="6" name="Picture 5">
            <a:extLst>
              <a:ext uri="{FF2B5EF4-FFF2-40B4-BE49-F238E27FC236}">
                <a16:creationId xmlns:a16="http://schemas.microsoft.com/office/drawing/2014/main" id="{357A069D-32FF-4F9D-BEFE-A452F48681C3}"/>
              </a:ext>
            </a:extLst>
          </p:cNvPr>
          <p:cNvPicPr/>
          <p:nvPr/>
        </p:nvPicPr>
        <p:blipFill rotWithShape="1">
          <a:blip r:embed="rId3"/>
          <a:srcRect l="19607" t="75019" r="58724" b="18878"/>
          <a:stretch/>
        </p:blipFill>
        <p:spPr>
          <a:xfrm>
            <a:off x="6100271" y="692696"/>
            <a:ext cx="2787352" cy="990600"/>
          </a:xfrm>
          <a:prstGeom prst="rect">
            <a:avLst/>
          </a:prstGeom>
        </p:spPr>
      </p:pic>
      <p:sp>
        <p:nvSpPr>
          <p:cNvPr id="7" name="TextBox 6">
            <a:extLst>
              <a:ext uri="{FF2B5EF4-FFF2-40B4-BE49-F238E27FC236}">
                <a16:creationId xmlns:a16="http://schemas.microsoft.com/office/drawing/2014/main" id="{2DC33BD5-0868-4726-A687-06E9F23E9177}"/>
              </a:ext>
            </a:extLst>
          </p:cNvPr>
          <p:cNvSpPr txBox="1"/>
          <p:nvPr/>
        </p:nvSpPr>
        <p:spPr>
          <a:xfrm>
            <a:off x="3167844" y="1886631"/>
            <a:ext cx="5724636" cy="461665"/>
          </a:xfrm>
          <a:prstGeom prst="rect">
            <a:avLst/>
          </a:prstGeom>
          <a:noFill/>
        </p:spPr>
        <p:txBody>
          <a:bodyPr wrap="square" rtlCol="0">
            <a:spAutoFit/>
          </a:bodyPr>
          <a:lstStyle/>
          <a:p>
            <a:r>
              <a:rPr lang="en-GB" sz="1200" i="1" dirty="0">
                <a:solidFill>
                  <a:srgbClr val="0070C0"/>
                </a:solidFill>
              </a:rPr>
              <a:t>It can be seen that the model greatly improves in accuracy when outliers are removed</a:t>
            </a:r>
          </a:p>
        </p:txBody>
      </p:sp>
      <p:pic>
        <p:nvPicPr>
          <p:cNvPr id="8" name="Picture 7">
            <a:extLst>
              <a:ext uri="{FF2B5EF4-FFF2-40B4-BE49-F238E27FC236}">
                <a16:creationId xmlns:a16="http://schemas.microsoft.com/office/drawing/2014/main" id="{6C3EE1D4-C115-4884-8113-BD1A16C33ECF}"/>
              </a:ext>
            </a:extLst>
          </p:cNvPr>
          <p:cNvPicPr/>
          <p:nvPr/>
        </p:nvPicPr>
        <p:blipFill rotWithShape="1">
          <a:blip r:embed="rId4"/>
          <a:srcRect l="21875" t="29376" r="32714" b="68672"/>
          <a:stretch/>
        </p:blipFill>
        <p:spPr>
          <a:xfrm>
            <a:off x="3145036" y="3871714"/>
            <a:ext cx="4595315" cy="332993"/>
          </a:xfrm>
          <a:prstGeom prst="rect">
            <a:avLst/>
          </a:prstGeom>
        </p:spPr>
      </p:pic>
      <p:pic>
        <p:nvPicPr>
          <p:cNvPr id="9" name="Picture 8">
            <a:extLst>
              <a:ext uri="{FF2B5EF4-FFF2-40B4-BE49-F238E27FC236}">
                <a16:creationId xmlns:a16="http://schemas.microsoft.com/office/drawing/2014/main" id="{953F43D9-E661-4CEE-B81A-CB5B3FD775B4}"/>
              </a:ext>
            </a:extLst>
          </p:cNvPr>
          <p:cNvPicPr/>
          <p:nvPr/>
        </p:nvPicPr>
        <p:blipFill rotWithShape="1">
          <a:blip r:embed="rId4"/>
          <a:srcRect l="19716" t="79650" r="58839" b="15489"/>
          <a:stretch/>
        </p:blipFill>
        <p:spPr>
          <a:xfrm>
            <a:off x="2962691" y="4293096"/>
            <a:ext cx="3476528" cy="707790"/>
          </a:xfrm>
          <a:prstGeom prst="rect">
            <a:avLst/>
          </a:prstGeom>
        </p:spPr>
      </p:pic>
      <p:pic>
        <p:nvPicPr>
          <p:cNvPr id="10" name="Picture 9">
            <a:extLst>
              <a:ext uri="{FF2B5EF4-FFF2-40B4-BE49-F238E27FC236}">
                <a16:creationId xmlns:a16="http://schemas.microsoft.com/office/drawing/2014/main" id="{8EEE8144-AE6B-4D71-AE99-B838AA9024D7}"/>
              </a:ext>
            </a:extLst>
          </p:cNvPr>
          <p:cNvPicPr>
            <a:picLocks noChangeAspect="1"/>
          </p:cNvPicPr>
          <p:nvPr/>
        </p:nvPicPr>
        <p:blipFill rotWithShape="1">
          <a:blip r:embed="rId5"/>
          <a:srcRect l="20075" t="32218" r="20075" b="58131"/>
          <a:stretch/>
        </p:blipFill>
        <p:spPr>
          <a:xfrm>
            <a:off x="2984070" y="2883732"/>
            <a:ext cx="5858399" cy="531411"/>
          </a:xfrm>
          <a:prstGeom prst="rect">
            <a:avLst/>
          </a:prstGeom>
        </p:spPr>
      </p:pic>
      <p:pic>
        <p:nvPicPr>
          <p:cNvPr id="11" name="Picture 10">
            <a:extLst>
              <a:ext uri="{FF2B5EF4-FFF2-40B4-BE49-F238E27FC236}">
                <a16:creationId xmlns:a16="http://schemas.microsoft.com/office/drawing/2014/main" id="{23A4AD18-746E-4562-95D2-0DB0DA693E6E}"/>
              </a:ext>
            </a:extLst>
          </p:cNvPr>
          <p:cNvPicPr>
            <a:picLocks noChangeAspect="1"/>
          </p:cNvPicPr>
          <p:nvPr/>
        </p:nvPicPr>
        <p:blipFill rotWithShape="1">
          <a:blip r:embed="rId5"/>
          <a:srcRect l="20075" t="57577" r="58170" b="39843"/>
          <a:stretch/>
        </p:blipFill>
        <p:spPr>
          <a:xfrm>
            <a:off x="2984070" y="3498581"/>
            <a:ext cx="4992048" cy="332993"/>
          </a:xfrm>
          <a:prstGeom prst="rect">
            <a:avLst/>
          </a:prstGeom>
        </p:spPr>
      </p:pic>
      <p:sp>
        <p:nvSpPr>
          <p:cNvPr id="12" name="TextBox 11">
            <a:extLst>
              <a:ext uri="{FF2B5EF4-FFF2-40B4-BE49-F238E27FC236}">
                <a16:creationId xmlns:a16="http://schemas.microsoft.com/office/drawing/2014/main" id="{793832ED-B251-46AD-B09D-6E9AEC18410B}"/>
              </a:ext>
            </a:extLst>
          </p:cNvPr>
          <p:cNvSpPr txBox="1"/>
          <p:nvPr/>
        </p:nvSpPr>
        <p:spPr>
          <a:xfrm>
            <a:off x="3112928" y="5089275"/>
            <a:ext cx="4992048" cy="461665"/>
          </a:xfrm>
          <a:prstGeom prst="rect">
            <a:avLst/>
          </a:prstGeom>
          <a:noFill/>
        </p:spPr>
        <p:txBody>
          <a:bodyPr wrap="square" rtlCol="0">
            <a:spAutoFit/>
          </a:bodyPr>
          <a:lstStyle/>
          <a:p>
            <a:r>
              <a:rPr lang="en-GB" sz="1200" i="1" dirty="0">
                <a:solidFill>
                  <a:srgbClr val="0070C0"/>
                </a:solidFill>
              </a:rPr>
              <a:t>When adding a new parameter(which has nothing to do with out initial question) the model’s accuracy improves drastically</a:t>
            </a:r>
          </a:p>
        </p:txBody>
      </p:sp>
    </p:spTree>
    <p:extLst>
      <p:ext uri="{BB962C8B-B14F-4D97-AF65-F5344CB8AC3E}">
        <p14:creationId xmlns:p14="http://schemas.microsoft.com/office/powerpoint/2010/main" val="1163173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BE108-8131-4110-B00F-6A2F418259E2}"/>
              </a:ext>
            </a:extLst>
          </p:cNvPr>
          <p:cNvSpPr>
            <a:spLocks noGrp="1"/>
          </p:cNvSpPr>
          <p:nvPr>
            <p:ph type="title"/>
          </p:nvPr>
        </p:nvSpPr>
        <p:spPr/>
        <p:txBody>
          <a:bodyPr/>
          <a:lstStyle/>
          <a:p>
            <a:r>
              <a:rPr lang="en-GB" dirty="0"/>
              <a:t>Question 1-Conclusion</a:t>
            </a:r>
          </a:p>
        </p:txBody>
      </p:sp>
      <p:sp>
        <p:nvSpPr>
          <p:cNvPr id="3" name="Content Placeholder 2">
            <a:extLst>
              <a:ext uri="{FF2B5EF4-FFF2-40B4-BE49-F238E27FC236}">
                <a16:creationId xmlns:a16="http://schemas.microsoft.com/office/drawing/2014/main" id="{5B3363D6-0944-485F-9657-BF166FB27D3F}"/>
              </a:ext>
            </a:extLst>
          </p:cNvPr>
          <p:cNvSpPr>
            <a:spLocks noGrp="1"/>
          </p:cNvSpPr>
          <p:nvPr>
            <p:ph sz="quarter" idx="1"/>
          </p:nvPr>
        </p:nvSpPr>
        <p:spPr/>
        <p:txBody>
          <a:bodyPr>
            <a:normAutofit lnSpcReduction="10000"/>
          </a:bodyPr>
          <a:lstStyle/>
          <a:p>
            <a:r>
              <a:rPr lang="en-GB" sz="2000" dirty="0"/>
              <a:t>When running the model, it was quite clear that there was not a clear correlation between lifestyle choices and income. This was due to a very low R^2 value being produced.</a:t>
            </a:r>
          </a:p>
          <a:p>
            <a:r>
              <a:rPr lang="en-GB" sz="2000" dirty="0"/>
              <a:t>To validate that the reason for this wasn’t that the model was faulty, a new parameter was added. This more than doubled the R^2 value.</a:t>
            </a:r>
          </a:p>
          <a:p>
            <a:r>
              <a:rPr lang="en-GB" sz="2000" dirty="0"/>
              <a:t>The model was easy to run, having a very fast runtime.</a:t>
            </a:r>
          </a:p>
          <a:p>
            <a:r>
              <a:rPr lang="en-GB" sz="2000" dirty="0"/>
              <a:t>The difficulties arose when trying to improve the model and having to identify and eliminate outliers in the input </a:t>
            </a:r>
            <a:r>
              <a:rPr lang="en-GB" sz="2000" dirty="0" err="1"/>
              <a:t>data.This</a:t>
            </a:r>
            <a:r>
              <a:rPr lang="en-GB" sz="2000" dirty="0"/>
              <a:t> is because this required a careful analysis of the </a:t>
            </a:r>
            <a:r>
              <a:rPr lang="en-GB" sz="2000" dirty="0" err="1"/>
              <a:t>dataframe</a:t>
            </a:r>
            <a:r>
              <a:rPr lang="en-GB" sz="2000" dirty="0"/>
              <a:t>.</a:t>
            </a:r>
          </a:p>
          <a:p>
            <a:r>
              <a:rPr lang="en-GB" sz="2000" dirty="0"/>
              <a:t>Part of the inaccuracy of the model could be due to dishonesty of individuals when answering potentially sensitive questions to do with dangerous lifestyle choices and even income.</a:t>
            </a:r>
          </a:p>
          <a:p>
            <a:r>
              <a:rPr lang="en-GB" sz="2000" dirty="0"/>
              <a:t>It could also be because linear regression wasn’t a suitable model to use to represent the trend I was attempting to examine.</a:t>
            </a:r>
          </a:p>
          <a:p>
            <a:endParaRPr lang="en-GB" sz="1500" dirty="0"/>
          </a:p>
        </p:txBody>
      </p:sp>
    </p:spTree>
    <p:extLst>
      <p:ext uri="{BB962C8B-B14F-4D97-AF65-F5344CB8AC3E}">
        <p14:creationId xmlns:p14="http://schemas.microsoft.com/office/powerpoint/2010/main" val="1616192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185540-D218-4D54-9ACB-5290D13315AB}"/>
              </a:ext>
            </a:extLst>
          </p:cNvPr>
          <p:cNvSpPr>
            <a:spLocks noGrp="1"/>
          </p:cNvSpPr>
          <p:nvPr>
            <p:ph type="body" idx="1"/>
          </p:nvPr>
        </p:nvSpPr>
        <p:spPr/>
        <p:txBody>
          <a:bodyPr/>
          <a:lstStyle/>
          <a:p>
            <a:r>
              <a:rPr lang="en-GB" dirty="0"/>
              <a:t>The Question</a:t>
            </a:r>
          </a:p>
        </p:txBody>
      </p:sp>
      <p:sp>
        <p:nvSpPr>
          <p:cNvPr id="3" name="Text Placeholder 2">
            <a:extLst>
              <a:ext uri="{FF2B5EF4-FFF2-40B4-BE49-F238E27FC236}">
                <a16:creationId xmlns:a16="http://schemas.microsoft.com/office/drawing/2014/main" id="{C80F1D8E-F14E-421B-9DE5-861A4B649E63}"/>
              </a:ext>
            </a:extLst>
          </p:cNvPr>
          <p:cNvSpPr>
            <a:spLocks noGrp="1"/>
          </p:cNvSpPr>
          <p:nvPr>
            <p:ph type="body" sz="half" idx="3"/>
          </p:nvPr>
        </p:nvSpPr>
        <p:spPr/>
        <p:txBody>
          <a:bodyPr/>
          <a:lstStyle/>
          <a:p>
            <a:r>
              <a:rPr lang="en-GB" dirty="0"/>
              <a:t>Examination of Techniques used</a:t>
            </a:r>
          </a:p>
        </p:txBody>
      </p:sp>
      <p:sp>
        <p:nvSpPr>
          <p:cNvPr id="4" name="Content Placeholder 3">
            <a:extLst>
              <a:ext uri="{FF2B5EF4-FFF2-40B4-BE49-F238E27FC236}">
                <a16:creationId xmlns:a16="http://schemas.microsoft.com/office/drawing/2014/main" id="{A4F1BF6F-060E-437D-A665-50145AC7DA80}"/>
              </a:ext>
            </a:extLst>
          </p:cNvPr>
          <p:cNvSpPr>
            <a:spLocks noGrp="1"/>
          </p:cNvSpPr>
          <p:nvPr>
            <p:ph sz="quarter" idx="2"/>
          </p:nvPr>
        </p:nvSpPr>
        <p:spPr/>
        <p:txBody>
          <a:bodyPr>
            <a:normAutofit fontScale="92500" lnSpcReduction="20000"/>
          </a:bodyPr>
          <a:lstStyle/>
          <a:p>
            <a:r>
              <a:rPr lang="en-GB" dirty="0"/>
              <a:t>Could a different Regression technique provide a more accurate model for Question 1?</a:t>
            </a:r>
          </a:p>
        </p:txBody>
      </p:sp>
      <p:sp>
        <p:nvSpPr>
          <p:cNvPr id="5" name="Content Placeholder 4">
            <a:extLst>
              <a:ext uri="{FF2B5EF4-FFF2-40B4-BE49-F238E27FC236}">
                <a16:creationId xmlns:a16="http://schemas.microsoft.com/office/drawing/2014/main" id="{430BBA82-8103-4CEA-B32A-8827DED649B8}"/>
              </a:ext>
            </a:extLst>
          </p:cNvPr>
          <p:cNvSpPr>
            <a:spLocks noGrp="1"/>
          </p:cNvSpPr>
          <p:nvPr>
            <p:ph sz="quarter" idx="4"/>
          </p:nvPr>
        </p:nvSpPr>
        <p:spPr/>
        <p:txBody>
          <a:bodyPr>
            <a:normAutofit fontScale="92500" lnSpcReduction="20000"/>
          </a:bodyPr>
          <a:lstStyle/>
          <a:p>
            <a:r>
              <a:rPr lang="en-GB" dirty="0"/>
              <a:t>Question 2 will attempt to build upon the code used in Question 1.The parameters used and the new columns introduced in the </a:t>
            </a:r>
            <a:r>
              <a:rPr lang="en-GB" dirty="0" err="1"/>
              <a:t>dataframe</a:t>
            </a:r>
            <a:r>
              <a:rPr lang="en-GB" dirty="0"/>
              <a:t> will be </a:t>
            </a:r>
            <a:r>
              <a:rPr lang="en-GB" dirty="0" err="1"/>
              <a:t>identical.However</a:t>
            </a:r>
            <a:r>
              <a:rPr lang="en-GB" dirty="0"/>
              <a:t>, the model used will be different, and it the effect of this which will be attempted to be analysed.</a:t>
            </a:r>
          </a:p>
        </p:txBody>
      </p:sp>
      <p:sp>
        <p:nvSpPr>
          <p:cNvPr id="6" name="Title 5">
            <a:extLst>
              <a:ext uri="{FF2B5EF4-FFF2-40B4-BE49-F238E27FC236}">
                <a16:creationId xmlns:a16="http://schemas.microsoft.com/office/drawing/2014/main" id="{45DA9AA0-5BA1-4B95-8CE9-9F8690E794EE}"/>
              </a:ext>
            </a:extLst>
          </p:cNvPr>
          <p:cNvSpPr>
            <a:spLocks noGrp="1"/>
          </p:cNvSpPr>
          <p:nvPr>
            <p:ph type="title"/>
          </p:nvPr>
        </p:nvSpPr>
        <p:spPr/>
        <p:txBody>
          <a:bodyPr/>
          <a:lstStyle/>
          <a:p>
            <a:r>
              <a:rPr lang="en-GB" dirty="0"/>
              <a:t>Question 2</a:t>
            </a:r>
          </a:p>
        </p:txBody>
      </p:sp>
    </p:spTree>
    <p:extLst>
      <p:ext uri="{BB962C8B-B14F-4D97-AF65-F5344CB8AC3E}">
        <p14:creationId xmlns:p14="http://schemas.microsoft.com/office/powerpoint/2010/main" val="1890852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4476B4-9904-463D-8D24-4E72B75936B1}"/>
              </a:ext>
            </a:extLst>
          </p:cNvPr>
          <p:cNvPicPr>
            <a:picLocks noChangeAspect="1"/>
          </p:cNvPicPr>
          <p:nvPr/>
        </p:nvPicPr>
        <p:blipFill rotWithShape="1">
          <a:blip r:embed="rId2"/>
          <a:srcRect l="20075" t="47200" r="52362" b="50000"/>
          <a:stretch/>
        </p:blipFill>
        <p:spPr>
          <a:xfrm>
            <a:off x="1331640" y="263631"/>
            <a:ext cx="5040560" cy="288032"/>
          </a:xfrm>
          <a:prstGeom prst="rect">
            <a:avLst/>
          </a:prstGeom>
        </p:spPr>
      </p:pic>
      <p:sp>
        <p:nvSpPr>
          <p:cNvPr id="3" name="TextBox 2">
            <a:extLst>
              <a:ext uri="{FF2B5EF4-FFF2-40B4-BE49-F238E27FC236}">
                <a16:creationId xmlns:a16="http://schemas.microsoft.com/office/drawing/2014/main" id="{6537F171-4719-42FA-A4EC-4660CA0308BD}"/>
              </a:ext>
            </a:extLst>
          </p:cNvPr>
          <p:cNvSpPr txBox="1"/>
          <p:nvPr/>
        </p:nvSpPr>
        <p:spPr>
          <a:xfrm>
            <a:off x="2267744" y="633943"/>
            <a:ext cx="4104456" cy="276999"/>
          </a:xfrm>
          <a:prstGeom prst="rect">
            <a:avLst/>
          </a:prstGeom>
          <a:noFill/>
        </p:spPr>
        <p:txBody>
          <a:bodyPr wrap="square" rtlCol="0">
            <a:spAutoFit/>
          </a:bodyPr>
          <a:lstStyle/>
          <a:p>
            <a:r>
              <a:rPr lang="en-GB" sz="1200" i="1" dirty="0">
                <a:solidFill>
                  <a:srgbClr val="0070C0"/>
                </a:solidFill>
              </a:rPr>
              <a:t>Importing model from sklearn</a:t>
            </a:r>
          </a:p>
        </p:txBody>
      </p:sp>
      <p:pic>
        <p:nvPicPr>
          <p:cNvPr id="4" name="Picture 3">
            <a:extLst>
              <a:ext uri="{FF2B5EF4-FFF2-40B4-BE49-F238E27FC236}">
                <a16:creationId xmlns:a16="http://schemas.microsoft.com/office/drawing/2014/main" id="{6C87F8E8-D3D6-4C8D-90B9-1A512D35BB4F}"/>
              </a:ext>
            </a:extLst>
          </p:cNvPr>
          <p:cNvPicPr>
            <a:picLocks noChangeAspect="1"/>
          </p:cNvPicPr>
          <p:nvPr/>
        </p:nvPicPr>
        <p:blipFill rotWithShape="1">
          <a:blip r:embed="rId3"/>
          <a:srcRect l="20075" t="26200" r="16138" b="3800"/>
          <a:stretch/>
        </p:blipFill>
        <p:spPr>
          <a:xfrm>
            <a:off x="683568" y="1273205"/>
            <a:ext cx="6984776" cy="4311590"/>
          </a:xfrm>
          <a:prstGeom prst="rect">
            <a:avLst/>
          </a:prstGeom>
        </p:spPr>
      </p:pic>
      <p:sp>
        <p:nvSpPr>
          <p:cNvPr id="5" name="TextBox 4">
            <a:extLst>
              <a:ext uri="{FF2B5EF4-FFF2-40B4-BE49-F238E27FC236}">
                <a16:creationId xmlns:a16="http://schemas.microsoft.com/office/drawing/2014/main" id="{D5232446-47FB-4C11-BFF4-78FB7D9D498C}"/>
              </a:ext>
            </a:extLst>
          </p:cNvPr>
          <p:cNvSpPr txBox="1"/>
          <p:nvPr/>
        </p:nvSpPr>
        <p:spPr>
          <a:xfrm>
            <a:off x="3825034" y="5670059"/>
            <a:ext cx="2808312" cy="276999"/>
          </a:xfrm>
          <a:prstGeom prst="rect">
            <a:avLst/>
          </a:prstGeom>
          <a:noFill/>
        </p:spPr>
        <p:txBody>
          <a:bodyPr wrap="square" rtlCol="0">
            <a:spAutoFit/>
          </a:bodyPr>
          <a:lstStyle/>
          <a:p>
            <a:r>
              <a:rPr lang="en-GB" sz="1200" i="1" dirty="0">
                <a:solidFill>
                  <a:srgbClr val="0070C0"/>
                </a:solidFill>
              </a:rPr>
              <a:t>All the similar code</a:t>
            </a:r>
          </a:p>
        </p:txBody>
      </p:sp>
    </p:spTree>
    <p:extLst>
      <p:ext uri="{BB962C8B-B14F-4D97-AF65-F5344CB8AC3E}">
        <p14:creationId xmlns:p14="http://schemas.microsoft.com/office/powerpoint/2010/main" val="284633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729F6-6F5A-4A1C-AAAE-122762312739}"/>
              </a:ext>
            </a:extLst>
          </p:cNvPr>
          <p:cNvSpPr>
            <a:spLocks noGrp="1"/>
          </p:cNvSpPr>
          <p:nvPr>
            <p:ph type="title"/>
          </p:nvPr>
        </p:nvSpPr>
        <p:spPr/>
        <p:txBody>
          <a:bodyPr/>
          <a:lstStyle/>
          <a:p>
            <a:r>
              <a:rPr lang="en-GB" dirty="0"/>
              <a:t>Making the model</a:t>
            </a:r>
          </a:p>
        </p:txBody>
      </p:sp>
      <p:sp>
        <p:nvSpPr>
          <p:cNvPr id="3" name="Text Placeholder 2">
            <a:extLst>
              <a:ext uri="{FF2B5EF4-FFF2-40B4-BE49-F238E27FC236}">
                <a16:creationId xmlns:a16="http://schemas.microsoft.com/office/drawing/2014/main" id="{1987702B-FAFF-4ACE-B20B-3713C4AD2C67}"/>
              </a:ext>
            </a:extLst>
          </p:cNvPr>
          <p:cNvSpPr>
            <a:spLocks noGrp="1"/>
          </p:cNvSpPr>
          <p:nvPr>
            <p:ph type="body" idx="2"/>
          </p:nvPr>
        </p:nvSpPr>
        <p:spPr/>
        <p:txBody>
          <a:bodyPr/>
          <a:lstStyle/>
          <a:p>
            <a:r>
              <a:rPr lang="en-GB" dirty="0"/>
              <a:t>When running the model, the difference between the test and train R^2 value is very high. This was assumed to be due to a wrong k value used.</a:t>
            </a:r>
          </a:p>
          <a:p>
            <a:r>
              <a:rPr lang="en-GB" dirty="0"/>
              <a:t>A trial and error technique was used in order to obtain a more suitable value for k. K=40 appeared to be the best out of the ones tested, but overfitting was still clearly visible.</a:t>
            </a:r>
          </a:p>
        </p:txBody>
      </p:sp>
      <p:pic>
        <p:nvPicPr>
          <p:cNvPr id="5" name="Content Placeholder 4">
            <a:extLst>
              <a:ext uri="{FF2B5EF4-FFF2-40B4-BE49-F238E27FC236}">
                <a16:creationId xmlns:a16="http://schemas.microsoft.com/office/drawing/2014/main" id="{C2AC1C81-0A9D-41D8-8C11-F1E9632C5FBA}"/>
              </a:ext>
            </a:extLst>
          </p:cNvPr>
          <p:cNvPicPr>
            <a:picLocks noGrp="1"/>
          </p:cNvPicPr>
          <p:nvPr>
            <p:ph sz="quarter" idx="1"/>
          </p:nvPr>
        </p:nvPicPr>
        <p:blipFill rotWithShape="1">
          <a:blip r:embed="rId2"/>
          <a:srcRect l="19380" t="66630" r="42579" b="12092"/>
          <a:stretch/>
        </p:blipFill>
        <p:spPr bwMode="auto">
          <a:xfrm>
            <a:off x="2915816" y="620688"/>
            <a:ext cx="3871014" cy="1360512"/>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2FE21CD-6EB0-418D-825E-E032966FDADC}"/>
              </a:ext>
            </a:extLst>
          </p:cNvPr>
          <p:cNvPicPr/>
          <p:nvPr/>
        </p:nvPicPr>
        <p:blipFill rotWithShape="1">
          <a:blip r:embed="rId3"/>
          <a:srcRect l="19691" t="65150" r="41746" b="13775"/>
          <a:stretch/>
        </p:blipFill>
        <p:spPr>
          <a:xfrm>
            <a:off x="2915816" y="2015594"/>
            <a:ext cx="3871014" cy="1441017"/>
          </a:xfrm>
          <a:prstGeom prst="rect">
            <a:avLst/>
          </a:prstGeom>
        </p:spPr>
      </p:pic>
      <p:pic>
        <p:nvPicPr>
          <p:cNvPr id="7" name="Picture 6">
            <a:extLst>
              <a:ext uri="{FF2B5EF4-FFF2-40B4-BE49-F238E27FC236}">
                <a16:creationId xmlns:a16="http://schemas.microsoft.com/office/drawing/2014/main" id="{925BB3B6-C2D9-4ED3-B0EA-A4883C7370CB}"/>
              </a:ext>
            </a:extLst>
          </p:cNvPr>
          <p:cNvPicPr/>
          <p:nvPr/>
        </p:nvPicPr>
        <p:blipFill rotWithShape="1">
          <a:blip r:embed="rId4"/>
          <a:srcRect l="20271" t="66589" r="41090" b="12245"/>
          <a:stretch/>
        </p:blipFill>
        <p:spPr>
          <a:xfrm>
            <a:off x="2926831" y="3522980"/>
            <a:ext cx="3871014" cy="1454584"/>
          </a:xfrm>
          <a:prstGeom prst="rect">
            <a:avLst/>
          </a:prstGeom>
        </p:spPr>
      </p:pic>
      <p:pic>
        <p:nvPicPr>
          <p:cNvPr id="8" name="Picture 7">
            <a:extLst>
              <a:ext uri="{FF2B5EF4-FFF2-40B4-BE49-F238E27FC236}">
                <a16:creationId xmlns:a16="http://schemas.microsoft.com/office/drawing/2014/main" id="{F219D815-6A9F-49B3-9601-862DF392D06C}"/>
              </a:ext>
            </a:extLst>
          </p:cNvPr>
          <p:cNvPicPr/>
          <p:nvPr/>
        </p:nvPicPr>
        <p:blipFill rotWithShape="1">
          <a:blip r:embed="rId5"/>
          <a:srcRect l="19881" t="54995" r="38949" b="30304"/>
          <a:stretch/>
        </p:blipFill>
        <p:spPr>
          <a:xfrm>
            <a:off x="2958652" y="5078518"/>
            <a:ext cx="3053507" cy="798753"/>
          </a:xfrm>
          <a:prstGeom prst="rect">
            <a:avLst/>
          </a:prstGeom>
        </p:spPr>
      </p:pic>
      <p:pic>
        <p:nvPicPr>
          <p:cNvPr id="9" name="Picture 8">
            <a:extLst>
              <a:ext uri="{FF2B5EF4-FFF2-40B4-BE49-F238E27FC236}">
                <a16:creationId xmlns:a16="http://schemas.microsoft.com/office/drawing/2014/main" id="{929CC9AB-5874-48A0-A916-F5F894A1DDB7}"/>
              </a:ext>
            </a:extLst>
          </p:cNvPr>
          <p:cNvPicPr/>
          <p:nvPr/>
        </p:nvPicPr>
        <p:blipFill rotWithShape="1">
          <a:blip r:embed="rId5"/>
          <a:srcRect l="19881" t="78867" r="38949" b="15924"/>
          <a:stretch/>
        </p:blipFill>
        <p:spPr>
          <a:xfrm>
            <a:off x="2961662" y="5877272"/>
            <a:ext cx="3592016" cy="360040"/>
          </a:xfrm>
          <a:prstGeom prst="rect">
            <a:avLst/>
          </a:prstGeom>
        </p:spPr>
      </p:pic>
      <p:pic>
        <p:nvPicPr>
          <p:cNvPr id="10" name="Picture 9">
            <a:extLst>
              <a:ext uri="{FF2B5EF4-FFF2-40B4-BE49-F238E27FC236}">
                <a16:creationId xmlns:a16="http://schemas.microsoft.com/office/drawing/2014/main" id="{46288A57-1F59-4FD7-BFE1-885C4291FDD4}"/>
              </a:ext>
            </a:extLst>
          </p:cNvPr>
          <p:cNvPicPr>
            <a:picLocks noChangeAspect="1"/>
          </p:cNvPicPr>
          <p:nvPr/>
        </p:nvPicPr>
        <p:blipFill rotWithShape="1">
          <a:blip r:embed="rId6"/>
          <a:srcRect l="17713" t="51827" r="42913" b="28914"/>
          <a:stretch/>
        </p:blipFill>
        <p:spPr>
          <a:xfrm>
            <a:off x="6021460" y="5101677"/>
            <a:ext cx="2879266" cy="1152230"/>
          </a:xfrm>
          <a:prstGeom prst="rect">
            <a:avLst/>
          </a:prstGeom>
        </p:spPr>
      </p:pic>
      <p:sp>
        <p:nvSpPr>
          <p:cNvPr id="11" name="TextBox 10">
            <a:extLst>
              <a:ext uri="{FF2B5EF4-FFF2-40B4-BE49-F238E27FC236}">
                <a16:creationId xmlns:a16="http://schemas.microsoft.com/office/drawing/2014/main" id="{828ABBAE-4985-44CA-A92C-CD624BBAD835}"/>
              </a:ext>
            </a:extLst>
          </p:cNvPr>
          <p:cNvSpPr txBox="1"/>
          <p:nvPr/>
        </p:nvSpPr>
        <p:spPr>
          <a:xfrm>
            <a:off x="6959446" y="2636912"/>
            <a:ext cx="1728192" cy="646331"/>
          </a:xfrm>
          <a:prstGeom prst="rect">
            <a:avLst/>
          </a:prstGeom>
          <a:noFill/>
        </p:spPr>
        <p:txBody>
          <a:bodyPr wrap="square" rtlCol="0">
            <a:spAutoFit/>
          </a:bodyPr>
          <a:lstStyle/>
          <a:p>
            <a:r>
              <a:rPr lang="en-GB" sz="1200" i="1" dirty="0">
                <a:solidFill>
                  <a:srgbClr val="0070C0"/>
                </a:solidFill>
              </a:rPr>
              <a:t>Examples of different values of k used to run the model.</a:t>
            </a:r>
          </a:p>
        </p:txBody>
      </p:sp>
    </p:spTree>
    <p:extLst>
      <p:ext uri="{BB962C8B-B14F-4D97-AF65-F5344CB8AC3E}">
        <p14:creationId xmlns:p14="http://schemas.microsoft.com/office/powerpoint/2010/main" val="474738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C67D-5133-4439-A8E9-1E42FD3E75E5}"/>
              </a:ext>
            </a:extLst>
          </p:cNvPr>
          <p:cNvSpPr>
            <a:spLocks noGrp="1"/>
          </p:cNvSpPr>
          <p:nvPr>
            <p:ph type="title"/>
          </p:nvPr>
        </p:nvSpPr>
        <p:spPr/>
        <p:txBody>
          <a:bodyPr/>
          <a:lstStyle/>
          <a:p>
            <a:r>
              <a:rPr lang="en-GB" dirty="0"/>
              <a:t>Question 2-Conclusion</a:t>
            </a:r>
          </a:p>
        </p:txBody>
      </p:sp>
      <p:sp>
        <p:nvSpPr>
          <p:cNvPr id="3" name="Content Placeholder 2">
            <a:extLst>
              <a:ext uri="{FF2B5EF4-FFF2-40B4-BE49-F238E27FC236}">
                <a16:creationId xmlns:a16="http://schemas.microsoft.com/office/drawing/2014/main" id="{DA1E3A42-5808-4D94-B1DC-E59902D7A434}"/>
              </a:ext>
            </a:extLst>
          </p:cNvPr>
          <p:cNvSpPr>
            <a:spLocks noGrp="1"/>
          </p:cNvSpPr>
          <p:nvPr>
            <p:ph sz="quarter" idx="1"/>
          </p:nvPr>
        </p:nvSpPr>
        <p:spPr/>
        <p:txBody>
          <a:bodyPr/>
          <a:lstStyle/>
          <a:p>
            <a:r>
              <a:rPr lang="en-GB" dirty="0"/>
              <a:t>The model wasn’t very successful. Overfitting still appeared even after multiple attempts to decrease it by using a large range of k values.</a:t>
            </a:r>
          </a:p>
          <a:p>
            <a:r>
              <a:rPr lang="en-GB" dirty="0"/>
              <a:t>In order to improve the model, a more efficient method of finding the most appropriate value for k could be used, like cross validation.</a:t>
            </a:r>
          </a:p>
          <a:p>
            <a:r>
              <a:rPr lang="en-GB" dirty="0" err="1"/>
              <a:t>KmeansRegression</a:t>
            </a:r>
            <a:r>
              <a:rPr lang="en-GB" dirty="0"/>
              <a:t> is longer to use than Linear Regression due to the existence of the k value, and its runtime was longer, making it a harder Machine Learning Technique.</a:t>
            </a:r>
          </a:p>
        </p:txBody>
      </p:sp>
    </p:spTree>
    <p:extLst>
      <p:ext uri="{BB962C8B-B14F-4D97-AF65-F5344CB8AC3E}">
        <p14:creationId xmlns:p14="http://schemas.microsoft.com/office/powerpoint/2010/main" val="183402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DA409-979B-4185-AE26-254FFC66E7E5}"/>
              </a:ext>
            </a:extLst>
          </p:cNvPr>
          <p:cNvSpPr>
            <a:spLocks noGrp="1"/>
          </p:cNvSpPr>
          <p:nvPr>
            <p:ph type="body" idx="1"/>
          </p:nvPr>
        </p:nvSpPr>
        <p:spPr/>
        <p:txBody>
          <a:bodyPr/>
          <a:lstStyle/>
          <a:p>
            <a:r>
              <a:rPr lang="en-GB" dirty="0"/>
              <a:t>The Question</a:t>
            </a:r>
          </a:p>
        </p:txBody>
      </p:sp>
      <p:sp>
        <p:nvSpPr>
          <p:cNvPr id="3" name="Text Placeholder 2">
            <a:extLst>
              <a:ext uri="{FF2B5EF4-FFF2-40B4-BE49-F238E27FC236}">
                <a16:creationId xmlns:a16="http://schemas.microsoft.com/office/drawing/2014/main" id="{11FF9ABD-5FA7-4FF6-9D71-27EBBAC9E795}"/>
              </a:ext>
            </a:extLst>
          </p:cNvPr>
          <p:cNvSpPr>
            <a:spLocks noGrp="1"/>
          </p:cNvSpPr>
          <p:nvPr>
            <p:ph type="body" sz="half" idx="3"/>
          </p:nvPr>
        </p:nvSpPr>
        <p:spPr/>
        <p:txBody>
          <a:bodyPr/>
          <a:lstStyle/>
          <a:p>
            <a:r>
              <a:rPr lang="en-GB" dirty="0"/>
              <a:t>The Model</a:t>
            </a:r>
          </a:p>
        </p:txBody>
      </p:sp>
      <p:sp>
        <p:nvSpPr>
          <p:cNvPr id="4" name="Content Placeholder 3">
            <a:extLst>
              <a:ext uri="{FF2B5EF4-FFF2-40B4-BE49-F238E27FC236}">
                <a16:creationId xmlns:a16="http://schemas.microsoft.com/office/drawing/2014/main" id="{239E06D2-B725-42D9-AFEC-E06D96438925}"/>
              </a:ext>
            </a:extLst>
          </p:cNvPr>
          <p:cNvSpPr>
            <a:spLocks noGrp="1"/>
          </p:cNvSpPr>
          <p:nvPr>
            <p:ph sz="quarter" idx="2"/>
          </p:nvPr>
        </p:nvSpPr>
        <p:spPr/>
        <p:txBody>
          <a:bodyPr/>
          <a:lstStyle/>
          <a:p>
            <a:r>
              <a:rPr lang="en-GB" dirty="0"/>
              <a:t>Do observable traits like height, body type and age affect the job an individual has?</a:t>
            </a:r>
          </a:p>
        </p:txBody>
      </p:sp>
      <p:sp>
        <p:nvSpPr>
          <p:cNvPr id="5" name="Content Placeholder 4">
            <a:extLst>
              <a:ext uri="{FF2B5EF4-FFF2-40B4-BE49-F238E27FC236}">
                <a16:creationId xmlns:a16="http://schemas.microsoft.com/office/drawing/2014/main" id="{8678495E-99F6-45AB-9B75-3CD9ECC2F5D6}"/>
              </a:ext>
            </a:extLst>
          </p:cNvPr>
          <p:cNvSpPr>
            <a:spLocks noGrp="1"/>
          </p:cNvSpPr>
          <p:nvPr>
            <p:ph sz="quarter" idx="4"/>
          </p:nvPr>
        </p:nvSpPr>
        <p:spPr/>
        <p:txBody>
          <a:bodyPr/>
          <a:lstStyle/>
          <a:p>
            <a:r>
              <a:rPr lang="en-GB" dirty="0"/>
              <a:t>As the column job has discrete values, a classification technique will be used to model this correlation. An SVC classifier will be used</a:t>
            </a:r>
          </a:p>
        </p:txBody>
      </p:sp>
      <p:sp>
        <p:nvSpPr>
          <p:cNvPr id="6" name="Title 5">
            <a:extLst>
              <a:ext uri="{FF2B5EF4-FFF2-40B4-BE49-F238E27FC236}">
                <a16:creationId xmlns:a16="http://schemas.microsoft.com/office/drawing/2014/main" id="{4B9AE7EE-5D88-4B28-ABE9-6466BF15F409}"/>
              </a:ext>
            </a:extLst>
          </p:cNvPr>
          <p:cNvSpPr>
            <a:spLocks noGrp="1"/>
          </p:cNvSpPr>
          <p:nvPr>
            <p:ph type="title"/>
          </p:nvPr>
        </p:nvSpPr>
        <p:spPr/>
        <p:txBody>
          <a:bodyPr/>
          <a:lstStyle/>
          <a:p>
            <a:r>
              <a:rPr lang="en-GB" dirty="0"/>
              <a:t>Question 3</a:t>
            </a:r>
          </a:p>
        </p:txBody>
      </p:sp>
    </p:spTree>
    <p:extLst>
      <p:ext uri="{BB962C8B-B14F-4D97-AF65-F5344CB8AC3E}">
        <p14:creationId xmlns:p14="http://schemas.microsoft.com/office/powerpoint/2010/main" val="1449712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CEBE87-F01B-44FE-B98A-7E76B046DAF3}"/>
              </a:ext>
            </a:extLst>
          </p:cNvPr>
          <p:cNvSpPr>
            <a:spLocks noGrp="1"/>
          </p:cNvSpPr>
          <p:nvPr>
            <p:ph type="body" idx="1"/>
          </p:nvPr>
        </p:nvSpPr>
        <p:spPr>
          <a:xfrm>
            <a:off x="402742" y="1373680"/>
            <a:ext cx="7438600" cy="732974"/>
          </a:xfrm>
        </p:spPr>
        <p:txBody>
          <a:bodyPr/>
          <a:lstStyle/>
          <a:p>
            <a:pPr algn="ctr"/>
            <a:r>
              <a:rPr lang="en-GB" dirty="0"/>
              <a:t>Mapping and Making new columns</a:t>
            </a:r>
          </a:p>
        </p:txBody>
      </p:sp>
      <p:sp>
        <p:nvSpPr>
          <p:cNvPr id="5" name="Content Placeholder 4">
            <a:extLst>
              <a:ext uri="{FF2B5EF4-FFF2-40B4-BE49-F238E27FC236}">
                <a16:creationId xmlns:a16="http://schemas.microsoft.com/office/drawing/2014/main" id="{B71BE62E-A387-4D8E-9FC4-D559C4E99108}"/>
              </a:ext>
            </a:extLst>
          </p:cNvPr>
          <p:cNvSpPr>
            <a:spLocks noGrp="1"/>
          </p:cNvSpPr>
          <p:nvPr>
            <p:ph sz="quarter" idx="4"/>
          </p:nvPr>
        </p:nvSpPr>
        <p:spPr/>
        <p:txBody>
          <a:bodyPr/>
          <a:lstStyle/>
          <a:p>
            <a:endParaRPr lang="en-GB" dirty="0"/>
          </a:p>
        </p:txBody>
      </p:sp>
      <p:sp>
        <p:nvSpPr>
          <p:cNvPr id="6" name="Title 5">
            <a:extLst>
              <a:ext uri="{FF2B5EF4-FFF2-40B4-BE49-F238E27FC236}">
                <a16:creationId xmlns:a16="http://schemas.microsoft.com/office/drawing/2014/main" id="{C01555B6-1DD7-43BB-A985-FF676567EBB3}"/>
              </a:ext>
            </a:extLst>
          </p:cNvPr>
          <p:cNvSpPr>
            <a:spLocks noGrp="1"/>
          </p:cNvSpPr>
          <p:nvPr>
            <p:ph type="title"/>
          </p:nvPr>
        </p:nvSpPr>
        <p:spPr/>
        <p:txBody>
          <a:bodyPr/>
          <a:lstStyle/>
          <a:p>
            <a:r>
              <a:rPr lang="en-GB" dirty="0"/>
              <a:t>Question 3</a:t>
            </a:r>
          </a:p>
        </p:txBody>
      </p:sp>
      <p:pic>
        <p:nvPicPr>
          <p:cNvPr id="7" name="Content Placeholder 6">
            <a:extLst>
              <a:ext uri="{FF2B5EF4-FFF2-40B4-BE49-F238E27FC236}">
                <a16:creationId xmlns:a16="http://schemas.microsoft.com/office/drawing/2014/main" id="{1CE3C9A9-5779-43E7-8A53-E182AC98A174}"/>
              </a:ext>
            </a:extLst>
          </p:cNvPr>
          <p:cNvPicPr>
            <a:picLocks noGrp="1"/>
          </p:cNvPicPr>
          <p:nvPr>
            <p:ph sz="quarter" idx="2"/>
          </p:nvPr>
        </p:nvPicPr>
        <p:blipFill rotWithShape="1">
          <a:blip r:embed="rId2"/>
          <a:srcRect l="14330" t="34574" r="12944" b="12197"/>
          <a:stretch/>
        </p:blipFill>
        <p:spPr>
          <a:xfrm>
            <a:off x="179512" y="2204864"/>
            <a:ext cx="7515964" cy="3310267"/>
          </a:xfrm>
          <a:prstGeom prst="rect">
            <a:avLst/>
          </a:prstGeom>
        </p:spPr>
      </p:pic>
      <p:pic>
        <p:nvPicPr>
          <p:cNvPr id="8" name="Picture 7">
            <a:extLst>
              <a:ext uri="{FF2B5EF4-FFF2-40B4-BE49-F238E27FC236}">
                <a16:creationId xmlns:a16="http://schemas.microsoft.com/office/drawing/2014/main" id="{3D6B8CED-9E1F-4CED-8DB1-01D329B912EB}"/>
              </a:ext>
            </a:extLst>
          </p:cNvPr>
          <p:cNvPicPr/>
          <p:nvPr/>
        </p:nvPicPr>
        <p:blipFill rotWithShape="1">
          <a:blip r:embed="rId3"/>
          <a:srcRect l="16769" t="31176" r="12861" b="57250"/>
          <a:stretch/>
        </p:blipFill>
        <p:spPr>
          <a:xfrm>
            <a:off x="186733" y="5515131"/>
            <a:ext cx="6964765" cy="866197"/>
          </a:xfrm>
          <a:prstGeom prst="rect">
            <a:avLst/>
          </a:prstGeom>
        </p:spPr>
      </p:pic>
    </p:spTree>
    <p:extLst>
      <p:ext uri="{BB962C8B-B14F-4D97-AF65-F5344CB8AC3E}">
        <p14:creationId xmlns:p14="http://schemas.microsoft.com/office/powerpoint/2010/main" val="1835200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6CA7D-4032-48AF-BE3E-E560CEEBC2B8}"/>
              </a:ext>
            </a:extLst>
          </p:cNvPr>
          <p:cNvSpPr>
            <a:spLocks noGrp="1"/>
          </p:cNvSpPr>
          <p:nvPr>
            <p:ph type="body" idx="1"/>
          </p:nvPr>
        </p:nvSpPr>
        <p:spPr>
          <a:xfrm>
            <a:off x="319091" y="1679147"/>
            <a:ext cx="4040188" cy="732974"/>
          </a:xfrm>
        </p:spPr>
        <p:txBody>
          <a:bodyPr/>
          <a:lstStyle/>
          <a:p>
            <a:r>
              <a:rPr lang="en-GB" dirty="0"/>
              <a:t>Normalisation and splitting into train and test sets</a:t>
            </a:r>
          </a:p>
          <a:p>
            <a:endParaRPr lang="en-GB" dirty="0"/>
          </a:p>
        </p:txBody>
      </p:sp>
      <p:sp>
        <p:nvSpPr>
          <p:cNvPr id="3" name="Text Placeholder 2">
            <a:extLst>
              <a:ext uri="{FF2B5EF4-FFF2-40B4-BE49-F238E27FC236}">
                <a16:creationId xmlns:a16="http://schemas.microsoft.com/office/drawing/2014/main" id="{EE26DFC0-372A-4179-83EA-6EF6A8F45DF7}"/>
              </a:ext>
            </a:extLst>
          </p:cNvPr>
          <p:cNvSpPr>
            <a:spLocks noGrp="1"/>
          </p:cNvSpPr>
          <p:nvPr>
            <p:ph type="body" sz="half" idx="3"/>
          </p:nvPr>
        </p:nvSpPr>
        <p:spPr>
          <a:xfrm>
            <a:off x="4763468" y="1525454"/>
            <a:ext cx="4041775" cy="731520"/>
          </a:xfrm>
        </p:spPr>
        <p:txBody>
          <a:bodyPr/>
          <a:lstStyle/>
          <a:p>
            <a:r>
              <a:rPr lang="en-GB" dirty="0"/>
              <a:t>Running the Model</a:t>
            </a:r>
          </a:p>
        </p:txBody>
      </p:sp>
      <p:sp>
        <p:nvSpPr>
          <p:cNvPr id="6" name="Title 5">
            <a:extLst>
              <a:ext uri="{FF2B5EF4-FFF2-40B4-BE49-F238E27FC236}">
                <a16:creationId xmlns:a16="http://schemas.microsoft.com/office/drawing/2014/main" id="{B7420D83-422D-467D-9654-A82E84470B29}"/>
              </a:ext>
            </a:extLst>
          </p:cNvPr>
          <p:cNvSpPr>
            <a:spLocks noGrp="1"/>
          </p:cNvSpPr>
          <p:nvPr>
            <p:ph type="title"/>
          </p:nvPr>
        </p:nvSpPr>
        <p:spPr/>
        <p:txBody>
          <a:bodyPr/>
          <a:lstStyle/>
          <a:p>
            <a:r>
              <a:rPr lang="en-GB" dirty="0"/>
              <a:t>Question 3</a:t>
            </a:r>
          </a:p>
        </p:txBody>
      </p:sp>
      <p:pic>
        <p:nvPicPr>
          <p:cNvPr id="7" name="Content Placeholder 6">
            <a:extLst>
              <a:ext uri="{FF2B5EF4-FFF2-40B4-BE49-F238E27FC236}">
                <a16:creationId xmlns:a16="http://schemas.microsoft.com/office/drawing/2014/main" id="{82C0DB09-F847-44F5-BCD1-3AF4B1C7CAF9}"/>
              </a:ext>
            </a:extLst>
          </p:cNvPr>
          <p:cNvPicPr>
            <a:picLocks noGrp="1"/>
          </p:cNvPicPr>
          <p:nvPr>
            <p:ph sz="quarter" idx="2"/>
          </p:nvPr>
        </p:nvPicPr>
        <p:blipFill rotWithShape="1">
          <a:blip r:embed="rId2"/>
          <a:srcRect l="18053" t="24745" r="41186" b="65072"/>
          <a:stretch/>
        </p:blipFill>
        <p:spPr>
          <a:xfrm>
            <a:off x="220477" y="2471235"/>
            <a:ext cx="4338891" cy="1461821"/>
          </a:xfrm>
          <a:prstGeom prst="rect">
            <a:avLst/>
          </a:prstGeom>
        </p:spPr>
      </p:pic>
      <p:pic>
        <p:nvPicPr>
          <p:cNvPr id="8" name="Content Placeholder 7">
            <a:extLst>
              <a:ext uri="{FF2B5EF4-FFF2-40B4-BE49-F238E27FC236}">
                <a16:creationId xmlns:a16="http://schemas.microsoft.com/office/drawing/2014/main" id="{7F2BA81A-3E22-4CEE-83D4-C2DDCDA9EC2C}"/>
              </a:ext>
            </a:extLst>
          </p:cNvPr>
          <p:cNvPicPr>
            <a:picLocks noGrp="1"/>
          </p:cNvPicPr>
          <p:nvPr>
            <p:ph sz="quarter" idx="4"/>
          </p:nvPr>
        </p:nvPicPr>
        <p:blipFill rotWithShape="1">
          <a:blip r:embed="rId2"/>
          <a:srcRect l="18053" t="34562" r="13888" b="59505"/>
          <a:stretch/>
        </p:blipFill>
        <p:spPr>
          <a:xfrm>
            <a:off x="197609" y="4221088"/>
            <a:ext cx="4464495" cy="957765"/>
          </a:xfrm>
          <a:prstGeom prst="rect">
            <a:avLst/>
          </a:prstGeom>
        </p:spPr>
      </p:pic>
      <p:pic>
        <p:nvPicPr>
          <p:cNvPr id="9" name="Picture 8">
            <a:extLst>
              <a:ext uri="{FF2B5EF4-FFF2-40B4-BE49-F238E27FC236}">
                <a16:creationId xmlns:a16="http://schemas.microsoft.com/office/drawing/2014/main" id="{4AF41C8C-4270-473C-AFF7-DFEFE15A893F}"/>
              </a:ext>
            </a:extLst>
          </p:cNvPr>
          <p:cNvPicPr/>
          <p:nvPr/>
        </p:nvPicPr>
        <p:blipFill rotWithShape="1">
          <a:blip r:embed="rId2"/>
          <a:srcRect l="18054" t="24745" r="26809" b="49029"/>
          <a:stretch/>
        </p:blipFill>
        <p:spPr>
          <a:xfrm>
            <a:off x="4572000" y="2419146"/>
            <a:ext cx="4464496" cy="2019707"/>
          </a:xfrm>
          <a:prstGeom prst="rect">
            <a:avLst/>
          </a:prstGeom>
        </p:spPr>
      </p:pic>
      <p:pic>
        <p:nvPicPr>
          <p:cNvPr id="10" name="Picture 9">
            <a:extLst>
              <a:ext uri="{FF2B5EF4-FFF2-40B4-BE49-F238E27FC236}">
                <a16:creationId xmlns:a16="http://schemas.microsoft.com/office/drawing/2014/main" id="{2FA4BE54-669F-45C3-9A38-27E7291CB156}"/>
              </a:ext>
            </a:extLst>
          </p:cNvPr>
          <p:cNvPicPr/>
          <p:nvPr/>
        </p:nvPicPr>
        <p:blipFill rotWithShape="1">
          <a:blip r:embed="rId2"/>
          <a:srcRect l="18054" t="76957" r="63571" b="19593"/>
          <a:stretch/>
        </p:blipFill>
        <p:spPr>
          <a:xfrm>
            <a:off x="4594449" y="4601025"/>
            <a:ext cx="3712062" cy="626411"/>
          </a:xfrm>
          <a:prstGeom prst="rect">
            <a:avLst/>
          </a:prstGeom>
        </p:spPr>
      </p:pic>
    </p:spTree>
    <p:extLst>
      <p:ext uri="{BB962C8B-B14F-4D97-AF65-F5344CB8AC3E}">
        <p14:creationId xmlns:p14="http://schemas.microsoft.com/office/powerpoint/2010/main" val="3150822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Contents</a:t>
            </a:r>
          </a:p>
        </p:txBody>
      </p:sp>
      <p:sp>
        <p:nvSpPr>
          <p:cNvPr id="3" name="Vertical Text Placeholder 2"/>
          <p:cNvSpPr>
            <a:spLocks noGrp="1"/>
          </p:cNvSpPr>
          <p:nvPr>
            <p:ph type="body" orient="vert" idx="1"/>
          </p:nvPr>
        </p:nvSpPr>
        <p:spPr>
          <a:xfrm rot="16200000">
            <a:off x="2107389" y="-535809"/>
            <a:ext cx="5000660" cy="8786874"/>
          </a:xfrm>
        </p:spPr>
        <p:txBody>
          <a:bodyPr>
            <a:normAutofit/>
          </a:bodyPr>
          <a:lstStyle/>
          <a:p>
            <a:r>
              <a:rPr lang="en-GB" sz="1500" dirty="0">
                <a:latin typeface="Adobe Garamond Pro" pitchFamily="18" charset="0"/>
              </a:rPr>
              <a:t>Analysing the Data</a:t>
            </a:r>
          </a:p>
          <a:p>
            <a:r>
              <a:rPr lang="en-GB" sz="1500" dirty="0">
                <a:latin typeface="Adobe Garamond Pro" pitchFamily="18" charset="0"/>
              </a:rPr>
              <a:t>Visualising the data</a:t>
            </a:r>
          </a:p>
          <a:p>
            <a:r>
              <a:rPr lang="en-GB" sz="1500" dirty="0">
                <a:latin typeface="Adobe Garamond Pro" pitchFamily="18" charset="0"/>
              </a:rPr>
              <a:t>Question 1</a:t>
            </a:r>
          </a:p>
          <a:p>
            <a:r>
              <a:rPr lang="en-GB" sz="1500" dirty="0">
                <a:latin typeface="Adobe Garamond Pro" pitchFamily="18" charset="0"/>
              </a:rPr>
              <a:t>Question 2</a:t>
            </a:r>
          </a:p>
          <a:p>
            <a:r>
              <a:rPr lang="en-GB" sz="1500" dirty="0">
                <a:latin typeface="Adobe Garamond Pro" pitchFamily="18" charset="0"/>
              </a:rPr>
              <a:t>Question 3</a:t>
            </a:r>
          </a:p>
          <a:p>
            <a:r>
              <a:rPr lang="en-GB" sz="1500" dirty="0">
                <a:latin typeface="Adobe Garamond Pro" pitchFamily="18" charset="0"/>
              </a:rPr>
              <a:t>Question 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F677-137F-429D-899C-3FB3DC227611}"/>
              </a:ext>
            </a:extLst>
          </p:cNvPr>
          <p:cNvSpPr>
            <a:spLocks noGrp="1"/>
          </p:cNvSpPr>
          <p:nvPr>
            <p:ph type="title"/>
          </p:nvPr>
        </p:nvSpPr>
        <p:spPr>
          <a:xfrm>
            <a:off x="381000" y="914400"/>
            <a:ext cx="2534816" cy="1066800"/>
          </a:xfrm>
        </p:spPr>
        <p:txBody>
          <a:bodyPr/>
          <a:lstStyle/>
          <a:p>
            <a:r>
              <a:rPr lang="en-GB" dirty="0"/>
              <a:t>Trying out different values of gamma</a:t>
            </a:r>
          </a:p>
        </p:txBody>
      </p:sp>
      <p:sp>
        <p:nvSpPr>
          <p:cNvPr id="3" name="Text Placeholder 2">
            <a:extLst>
              <a:ext uri="{FF2B5EF4-FFF2-40B4-BE49-F238E27FC236}">
                <a16:creationId xmlns:a16="http://schemas.microsoft.com/office/drawing/2014/main" id="{9D13204A-72D6-427F-B203-78B93AEBFCBA}"/>
              </a:ext>
            </a:extLst>
          </p:cNvPr>
          <p:cNvSpPr>
            <a:spLocks noGrp="1"/>
          </p:cNvSpPr>
          <p:nvPr>
            <p:ph type="body" idx="2"/>
          </p:nvPr>
        </p:nvSpPr>
        <p:spPr/>
        <p:txBody>
          <a:bodyPr/>
          <a:lstStyle/>
          <a:p>
            <a:r>
              <a:rPr lang="en-GB" dirty="0"/>
              <a:t>Altering the gamma value will alter how lenient to error the model will be.</a:t>
            </a:r>
          </a:p>
          <a:p>
            <a:r>
              <a:rPr lang="en-GB" dirty="0"/>
              <a:t>This will change the models accuracy.</a:t>
            </a:r>
          </a:p>
          <a:p>
            <a:r>
              <a:rPr lang="en-GB" dirty="0"/>
              <a:t>Using trial and error, different values of gamma can be used until a value is found where the accuracy curve starts to converge. This will be the optimum gamma value.</a:t>
            </a:r>
          </a:p>
        </p:txBody>
      </p:sp>
      <p:sp>
        <p:nvSpPr>
          <p:cNvPr id="4" name="Content Placeholder 3">
            <a:extLst>
              <a:ext uri="{FF2B5EF4-FFF2-40B4-BE49-F238E27FC236}">
                <a16:creationId xmlns:a16="http://schemas.microsoft.com/office/drawing/2014/main" id="{EF393591-2897-41AB-BAAA-99839D5E06D7}"/>
              </a:ext>
            </a:extLst>
          </p:cNvPr>
          <p:cNvSpPr>
            <a:spLocks noGrp="1"/>
          </p:cNvSpPr>
          <p:nvPr>
            <p:ph sz="quarter" idx="1"/>
          </p:nvPr>
        </p:nvSpPr>
        <p:spPr/>
        <p:txBody>
          <a:bodyPr/>
          <a:lstStyle/>
          <a:p>
            <a:endParaRPr lang="en-GB" dirty="0"/>
          </a:p>
          <a:p>
            <a:endParaRPr lang="en-GB" dirty="0"/>
          </a:p>
        </p:txBody>
      </p:sp>
      <p:pic>
        <p:nvPicPr>
          <p:cNvPr id="5" name="Picture 4">
            <a:extLst>
              <a:ext uri="{FF2B5EF4-FFF2-40B4-BE49-F238E27FC236}">
                <a16:creationId xmlns:a16="http://schemas.microsoft.com/office/drawing/2014/main" id="{9D6D3CD0-6982-421E-B4F8-7D1301C1DCFF}"/>
              </a:ext>
            </a:extLst>
          </p:cNvPr>
          <p:cNvPicPr/>
          <p:nvPr/>
        </p:nvPicPr>
        <p:blipFill rotWithShape="1">
          <a:blip r:embed="rId2"/>
          <a:srcRect l="19152" t="39152" r="53770" b="47164"/>
          <a:stretch/>
        </p:blipFill>
        <p:spPr>
          <a:xfrm>
            <a:off x="2961108" y="713309"/>
            <a:ext cx="2592289" cy="798984"/>
          </a:xfrm>
          <a:prstGeom prst="rect">
            <a:avLst/>
          </a:prstGeom>
        </p:spPr>
      </p:pic>
      <p:pic>
        <p:nvPicPr>
          <p:cNvPr id="6" name="Picture 5">
            <a:extLst>
              <a:ext uri="{FF2B5EF4-FFF2-40B4-BE49-F238E27FC236}">
                <a16:creationId xmlns:a16="http://schemas.microsoft.com/office/drawing/2014/main" id="{F1B3D7F4-707F-4FD9-AC9E-12D20DF20B58}"/>
              </a:ext>
            </a:extLst>
          </p:cNvPr>
          <p:cNvPicPr/>
          <p:nvPr/>
        </p:nvPicPr>
        <p:blipFill rotWithShape="1">
          <a:blip r:embed="rId3"/>
          <a:srcRect l="19940" t="39621" r="54957" b="44360"/>
          <a:stretch/>
        </p:blipFill>
        <p:spPr>
          <a:xfrm>
            <a:off x="5761780" y="762000"/>
            <a:ext cx="2194595" cy="750293"/>
          </a:xfrm>
          <a:prstGeom prst="rect">
            <a:avLst/>
          </a:prstGeom>
        </p:spPr>
      </p:pic>
      <p:pic>
        <p:nvPicPr>
          <p:cNvPr id="7" name="Picture 6">
            <a:extLst>
              <a:ext uri="{FF2B5EF4-FFF2-40B4-BE49-F238E27FC236}">
                <a16:creationId xmlns:a16="http://schemas.microsoft.com/office/drawing/2014/main" id="{013C87EF-F25C-4D08-9A5C-0E52BCB9A87C}"/>
              </a:ext>
            </a:extLst>
          </p:cNvPr>
          <p:cNvPicPr/>
          <p:nvPr/>
        </p:nvPicPr>
        <p:blipFill rotWithShape="1">
          <a:blip r:embed="rId2"/>
          <a:srcRect l="15048" t="76745" r="59495" b="19398"/>
          <a:stretch/>
        </p:blipFill>
        <p:spPr>
          <a:xfrm>
            <a:off x="2915816" y="1512293"/>
            <a:ext cx="2100978" cy="397024"/>
          </a:xfrm>
          <a:prstGeom prst="rect">
            <a:avLst/>
          </a:prstGeom>
        </p:spPr>
      </p:pic>
      <p:pic>
        <p:nvPicPr>
          <p:cNvPr id="8" name="Picture 7">
            <a:extLst>
              <a:ext uri="{FF2B5EF4-FFF2-40B4-BE49-F238E27FC236}">
                <a16:creationId xmlns:a16="http://schemas.microsoft.com/office/drawing/2014/main" id="{EF267295-9823-43F7-BAE6-6DCA1503E1B7}"/>
              </a:ext>
            </a:extLst>
          </p:cNvPr>
          <p:cNvPicPr/>
          <p:nvPr/>
        </p:nvPicPr>
        <p:blipFill rotWithShape="1">
          <a:blip r:embed="rId3"/>
          <a:srcRect l="18722" t="75834" r="63948" b="18380"/>
          <a:stretch/>
        </p:blipFill>
        <p:spPr>
          <a:xfrm>
            <a:off x="5800841" y="1458777"/>
            <a:ext cx="1740937" cy="504055"/>
          </a:xfrm>
          <a:prstGeom prst="rect">
            <a:avLst/>
          </a:prstGeom>
        </p:spPr>
      </p:pic>
      <p:pic>
        <p:nvPicPr>
          <p:cNvPr id="9" name="Picture 8">
            <a:extLst>
              <a:ext uri="{FF2B5EF4-FFF2-40B4-BE49-F238E27FC236}">
                <a16:creationId xmlns:a16="http://schemas.microsoft.com/office/drawing/2014/main" id="{FC1EC5D9-F915-4E9A-96EA-0D569E41A587}"/>
              </a:ext>
            </a:extLst>
          </p:cNvPr>
          <p:cNvPicPr/>
          <p:nvPr/>
        </p:nvPicPr>
        <p:blipFill rotWithShape="1">
          <a:blip r:embed="rId4"/>
          <a:srcRect l="19890" t="40839" r="55201" b="45281"/>
          <a:stretch/>
        </p:blipFill>
        <p:spPr>
          <a:xfrm>
            <a:off x="2961108" y="2625761"/>
            <a:ext cx="2362200" cy="875247"/>
          </a:xfrm>
          <a:prstGeom prst="rect">
            <a:avLst/>
          </a:prstGeom>
        </p:spPr>
      </p:pic>
      <p:pic>
        <p:nvPicPr>
          <p:cNvPr id="10" name="Picture 9">
            <a:extLst>
              <a:ext uri="{FF2B5EF4-FFF2-40B4-BE49-F238E27FC236}">
                <a16:creationId xmlns:a16="http://schemas.microsoft.com/office/drawing/2014/main" id="{9EB1B642-B2AA-4A88-9D5A-5C47CCFAB080}"/>
              </a:ext>
            </a:extLst>
          </p:cNvPr>
          <p:cNvPicPr/>
          <p:nvPr/>
        </p:nvPicPr>
        <p:blipFill rotWithShape="1">
          <a:blip r:embed="rId4"/>
          <a:srcRect l="20037" t="76419" r="67382" b="18554"/>
          <a:stretch/>
        </p:blipFill>
        <p:spPr>
          <a:xfrm>
            <a:off x="3319361" y="3514461"/>
            <a:ext cx="1252639" cy="377460"/>
          </a:xfrm>
          <a:prstGeom prst="rect">
            <a:avLst/>
          </a:prstGeom>
        </p:spPr>
      </p:pic>
    </p:spTree>
    <p:extLst>
      <p:ext uri="{BB962C8B-B14F-4D97-AF65-F5344CB8AC3E}">
        <p14:creationId xmlns:p14="http://schemas.microsoft.com/office/powerpoint/2010/main" val="3650788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B061-C756-4094-96A7-9D61F79881C9}"/>
              </a:ext>
            </a:extLst>
          </p:cNvPr>
          <p:cNvSpPr>
            <a:spLocks noGrp="1"/>
          </p:cNvSpPr>
          <p:nvPr>
            <p:ph type="title"/>
          </p:nvPr>
        </p:nvSpPr>
        <p:spPr/>
        <p:txBody>
          <a:bodyPr/>
          <a:lstStyle/>
          <a:p>
            <a:r>
              <a:rPr lang="en-GB" dirty="0"/>
              <a:t>Adding a New Parameter</a:t>
            </a:r>
          </a:p>
        </p:txBody>
      </p:sp>
      <p:sp>
        <p:nvSpPr>
          <p:cNvPr id="3" name="Text Placeholder 2">
            <a:extLst>
              <a:ext uri="{FF2B5EF4-FFF2-40B4-BE49-F238E27FC236}">
                <a16:creationId xmlns:a16="http://schemas.microsoft.com/office/drawing/2014/main" id="{5C8ADF4E-636F-4FBC-AB2A-3324D2CEBFE6}"/>
              </a:ext>
            </a:extLst>
          </p:cNvPr>
          <p:cNvSpPr>
            <a:spLocks noGrp="1"/>
          </p:cNvSpPr>
          <p:nvPr>
            <p:ph type="body" idx="2"/>
          </p:nvPr>
        </p:nvSpPr>
        <p:spPr/>
        <p:txBody>
          <a:bodyPr>
            <a:normAutofit lnSpcReduction="10000"/>
          </a:bodyPr>
          <a:lstStyle/>
          <a:p>
            <a:r>
              <a:rPr lang="en-GB" dirty="0"/>
              <a:t>By adding further parameters to this model its accuracy could be added. ‘Income’, for example, would have a clear correlation with the job of an individual, and so could be used to make predictions more accurate.</a:t>
            </a:r>
          </a:p>
          <a:p>
            <a:r>
              <a:rPr lang="en-GB" dirty="0"/>
              <a:t>Different gamma values will again have to be used to find the optimum value to use in the model.</a:t>
            </a:r>
          </a:p>
        </p:txBody>
      </p:sp>
      <p:pic>
        <p:nvPicPr>
          <p:cNvPr id="5" name="Content Placeholder 4">
            <a:extLst>
              <a:ext uri="{FF2B5EF4-FFF2-40B4-BE49-F238E27FC236}">
                <a16:creationId xmlns:a16="http://schemas.microsoft.com/office/drawing/2014/main" id="{EED43283-B1ED-4FD4-9F8F-5971BB205515}"/>
              </a:ext>
            </a:extLst>
          </p:cNvPr>
          <p:cNvPicPr>
            <a:picLocks noGrp="1"/>
          </p:cNvPicPr>
          <p:nvPr>
            <p:ph sz="quarter" idx="1"/>
          </p:nvPr>
        </p:nvPicPr>
        <p:blipFill rotWithShape="1">
          <a:blip r:embed="rId2"/>
          <a:srcRect l="20607" t="65476" r="30421" b="16455"/>
          <a:stretch/>
        </p:blipFill>
        <p:spPr>
          <a:xfrm>
            <a:off x="3112938" y="764704"/>
            <a:ext cx="5688632" cy="1560631"/>
          </a:xfrm>
          <a:prstGeom prst="rect">
            <a:avLst/>
          </a:prstGeom>
        </p:spPr>
      </p:pic>
      <p:pic>
        <p:nvPicPr>
          <p:cNvPr id="6" name="Picture 5">
            <a:extLst>
              <a:ext uri="{FF2B5EF4-FFF2-40B4-BE49-F238E27FC236}">
                <a16:creationId xmlns:a16="http://schemas.microsoft.com/office/drawing/2014/main" id="{6BE89661-FC60-4BD9-856C-7F54621473E9}"/>
              </a:ext>
            </a:extLst>
          </p:cNvPr>
          <p:cNvPicPr/>
          <p:nvPr/>
        </p:nvPicPr>
        <p:blipFill rotWithShape="1">
          <a:blip r:embed="rId3"/>
          <a:srcRect l="19602" t="46323" r="52235" b="40365"/>
          <a:stretch/>
        </p:blipFill>
        <p:spPr>
          <a:xfrm>
            <a:off x="2987824" y="2595756"/>
            <a:ext cx="3412978" cy="1216495"/>
          </a:xfrm>
          <a:prstGeom prst="rect">
            <a:avLst/>
          </a:prstGeom>
        </p:spPr>
      </p:pic>
      <p:pic>
        <p:nvPicPr>
          <p:cNvPr id="7" name="Picture 6">
            <a:extLst>
              <a:ext uri="{FF2B5EF4-FFF2-40B4-BE49-F238E27FC236}">
                <a16:creationId xmlns:a16="http://schemas.microsoft.com/office/drawing/2014/main" id="{E38C2464-FF83-4443-9189-C01E97D57828}"/>
              </a:ext>
            </a:extLst>
          </p:cNvPr>
          <p:cNvPicPr/>
          <p:nvPr/>
        </p:nvPicPr>
        <p:blipFill rotWithShape="1">
          <a:blip r:embed="rId3"/>
          <a:srcRect l="18563" t="88234" r="64107" b="7392"/>
          <a:stretch/>
        </p:blipFill>
        <p:spPr>
          <a:xfrm>
            <a:off x="6368163" y="2742499"/>
            <a:ext cx="1728192" cy="652588"/>
          </a:xfrm>
          <a:prstGeom prst="rect">
            <a:avLst/>
          </a:prstGeom>
        </p:spPr>
      </p:pic>
      <p:pic>
        <p:nvPicPr>
          <p:cNvPr id="10" name="Picture 9">
            <a:extLst>
              <a:ext uri="{FF2B5EF4-FFF2-40B4-BE49-F238E27FC236}">
                <a16:creationId xmlns:a16="http://schemas.microsoft.com/office/drawing/2014/main" id="{443BB879-FD6E-4C09-BF7A-6823DA112E5B}"/>
              </a:ext>
            </a:extLst>
          </p:cNvPr>
          <p:cNvPicPr/>
          <p:nvPr/>
        </p:nvPicPr>
        <p:blipFill rotWithShape="1">
          <a:blip r:embed="rId4"/>
          <a:srcRect l="19667" t="44097" r="49565" b="38426"/>
          <a:stretch/>
        </p:blipFill>
        <p:spPr>
          <a:xfrm>
            <a:off x="3186745" y="4293107"/>
            <a:ext cx="2770509" cy="1257110"/>
          </a:xfrm>
          <a:prstGeom prst="rect">
            <a:avLst/>
          </a:prstGeom>
        </p:spPr>
      </p:pic>
      <p:pic>
        <p:nvPicPr>
          <p:cNvPr id="11" name="Picture 10">
            <a:extLst>
              <a:ext uri="{FF2B5EF4-FFF2-40B4-BE49-F238E27FC236}">
                <a16:creationId xmlns:a16="http://schemas.microsoft.com/office/drawing/2014/main" id="{A0EC7CAF-55CD-4C5C-908C-64E8DAE572D5}"/>
              </a:ext>
            </a:extLst>
          </p:cNvPr>
          <p:cNvPicPr/>
          <p:nvPr/>
        </p:nvPicPr>
        <p:blipFill rotWithShape="1">
          <a:blip r:embed="rId4"/>
          <a:srcRect l="19667" t="80817" r="64948" b="13037"/>
          <a:stretch/>
        </p:blipFill>
        <p:spPr>
          <a:xfrm>
            <a:off x="6156176" y="4312772"/>
            <a:ext cx="2179903" cy="867981"/>
          </a:xfrm>
          <a:prstGeom prst="rect">
            <a:avLst/>
          </a:prstGeom>
        </p:spPr>
      </p:pic>
    </p:spTree>
    <p:extLst>
      <p:ext uri="{BB962C8B-B14F-4D97-AF65-F5344CB8AC3E}">
        <p14:creationId xmlns:p14="http://schemas.microsoft.com/office/powerpoint/2010/main" val="1227318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86689-D152-4169-AAC6-48525FF071E4}"/>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22DE8E1B-4FAE-4C9A-9EF3-8C93CCA968C0}"/>
              </a:ext>
            </a:extLst>
          </p:cNvPr>
          <p:cNvSpPr>
            <a:spLocks noGrp="1"/>
          </p:cNvSpPr>
          <p:nvPr>
            <p:ph sz="quarter" idx="1"/>
          </p:nvPr>
        </p:nvSpPr>
        <p:spPr/>
        <p:txBody>
          <a:bodyPr>
            <a:normAutofit fontScale="92500" lnSpcReduction="10000"/>
          </a:bodyPr>
          <a:lstStyle/>
          <a:p>
            <a:r>
              <a:rPr lang="en-GB" dirty="0"/>
              <a:t>This model worked successfully. Although it wasn’t very accurate, the results obtained where consistent and there was very little difference between the train and test R^2 values.</a:t>
            </a:r>
          </a:p>
          <a:p>
            <a:r>
              <a:rPr lang="en-GB" dirty="0"/>
              <a:t>Possible sources of inaccuracy could be that some of the parameters used didn’t have a correlation with jobs whilst others did, unidentified anomalous results and suboptimum gamma values.</a:t>
            </a:r>
          </a:p>
          <a:p>
            <a:r>
              <a:rPr lang="en-GB" dirty="0"/>
              <a:t>To make finding gamma more efficient, a graph between gamma values and validation accuracy could be produced, allowing for easy identification of the value of gamma for when the curve starts to converge.</a:t>
            </a:r>
          </a:p>
        </p:txBody>
      </p:sp>
    </p:spTree>
    <p:extLst>
      <p:ext uri="{BB962C8B-B14F-4D97-AF65-F5344CB8AC3E}">
        <p14:creationId xmlns:p14="http://schemas.microsoft.com/office/powerpoint/2010/main" val="185527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407FD3-22E8-46FC-B13A-519D1C7347F3}"/>
              </a:ext>
            </a:extLst>
          </p:cNvPr>
          <p:cNvSpPr>
            <a:spLocks noGrp="1"/>
          </p:cNvSpPr>
          <p:nvPr>
            <p:ph type="body" idx="1"/>
          </p:nvPr>
        </p:nvSpPr>
        <p:spPr/>
        <p:txBody>
          <a:bodyPr/>
          <a:lstStyle/>
          <a:p>
            <a:r>
              <a:rPr lang="en-GB" dirty="0"/>
              <a:t>The Question</a:t>
            </a:r>
          </a:p>
        </p:txBody>
      </p:sp>
      <p:sp>
        <p:nvSpPr>
          <p:cNvPr id="3" name="Text Placeholder 2">
            <a:extLst>
              <a:ext uri="{FF2B5EF4-FFF2-40B4-BE49-F238E27FC236}">
                <a16:creationId xmlns:a16="http://schemas.microsoft.com/office/drawing/2014/main" id="{AEC3BD8C-3395-410A-9CD8-18F89D404E82}"/>
              </a:ext>
            </a:extLst>
          </p:cNvPr>
          <p:cNvSpPr>
            <a:spLocks noGrp="1"/>
          </p:cNvSpPr>
          <p:nvPr>
            <p:ph type="body" sz="half" idx="3"/>
          </p:nvPr>
        </p:nvSpPr>
        <p:spPr/>
        <p:txBody>
          <a:bodyPr/>
          <a:lstStyle/>
          <a:p>
            <a:r>
              <a:rPr lang="en-GB" dirty="0"/>
              <a:t>The Model</a:t>
            </a:r>
          </a:p>
        </p:txBody>
      </p:sp>
      <p:sp>
        <p:nvSpPr>
          <p:cNvPr id="4" name="Content Placeholder 3">
            <a:extLst>
              <a:ext uri="{FF2B5EF4-FFF2-40B4-BE49-F238E27FC236}">
                <a16:creationId xmlns:a16="http://schemas.microsoft.com/office/drawing/2014/main" id="{BDF02935-EB2B-46DD-AEED-0C14DD750BE6}"/>
              </a:ext>
            </a:extLst>
          </p:cNvPr>
          <p:cNvSpPr>
            <a:spLocks noGrp="1"/>
          </p:cNvSpPr>
          <p:nvPr>
            <p:ph sz="quarter" idx="2"/>
          </p:nvPr>
        </p:nvSpPr>
        <p:spPr/>
        <p:txBody>
          <a:bodyPr/>
          <a:lstStyle/>
          <a:p>
            <a:r>
              <a:rPr lang="en-GB" dirty="0"/>
              <a:t>Does the length of the essays written by an individual have a correlation with there gender?</a:t>
            </a:r>
          </a:p>
        </p:txBody>
      </p:sp>
      <p:sp>
        <p:nvSpPr>
          <p:cNvPr id="5" name="Content Placeholder 4">
            <a:extLst>
              <a:ext uri="{FF2B5EF4-FFF2-40B4-BE49-F238E27FC236}">
                <a16:creationId xmlns:a16="http://schemas.microsoft.com/office/drawing/2014/main" id="{FF7A36EB-48B9-46BF-8A6F-47F585FBC739}"/>
              </a:ext>
            </a:extLst>
          </p:cNvPr>
          <p:cNvSpPr>
            <a:spLocks noGrp="1"/>
          </p:cNvSpPr>
          <p:nvPr>
            <p:ph sz="quarter" idx="4"/>
          </p:nvPr>
        </p:nvSpPr>
        <p:spPr/>
        <p:txBody>
          <a:bodyPr/>
          <a:lstStyle/>
          <a:p>
            <a:r>
              <a:rPr lang="en-GB" dirty="0"/>
              <a:t>A K Nearest Neighbours Classifier will be used.</a:t>
            </a:r>
          </a:p>
        </p:txBody>
      </p:sp>
      <p:sp>
        <p:nvSpPr>
          <p:cNvPr id="6" name="Title 5">
            <a:extLst>
              <a:ext uri="{FF2B5EF4-FFF2-40B4-BE49-F238E27FC236}">
                <a16:creationId xmlns:a16="http://schemas.microsoft.com/office/drawing/2014/main" id="{D84861FC-A6E7-475D-9894-A04BD4BBDF17}"/>
              </a:ext>
            </a:extLst>
          </p:cNvPr>
          <p:cNvSpPr>
            <a:spLocks noGrp="1"/>
          </p:cNvSpPr>
          <p:nvPr>
            <p:ph type="title"/>
          </p:nvPr>
        </p:nvSpPr>
        <p:spPr/>
        <p:txBody>
          <a:bodyPr/>
          <a:lstStyle/>
          <a:p>
            <a:r>
              <a:rPr lang="en-GB" dirty="0"/>
              <a:t>Question 4</a:t>
            </a:r>
          </a:p>
        </p:txBody>
      </p:sp>
    </p:spTree>
    <p:extLst>
      <p:ext uri="{BB962C8B-B14F-4D97-AF65-F5344CB8AC3E}">
        <p14:creationId xmlns:p14="http://schemas.microsoft.com/office/powerpoint/2010/main" val="2145602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C681-102F-4F47-843A-8740091BE0C0}"/>
              </a:ext>
            </a:extLst>
          </p:cNvPr>
          <p:cNvSpPr>
            <a:spLocks noGrp="1"/>
          </p:cNvSpPr>
          <p:nvPr>
            <p:ph type="title"/>
          </p:nvPr>
        </p:nvSpPr>
        <p:spPr/>
        <p:txBody>
          <a:bodyPr/>
          <a:lstStyle/>
          <a:p>
            <a:r>
              <a:rPr lang="en-GB" dirty="0"/>
              <a:t>Making New Columns in the </a:t>
            </a:r>
            <a:r>
              <a:rPr lang="en-GB" dirty="0" err="1"/>
              <a:t>dataframe</a:t>
            </a:r>
            <a:r>
              <a:rPr lang="en-GB" dirty="0"/>
              <a:t>.</a:t>
            </a:r>
          </a:p>
        </p:txBody>
      </p:sp>
      <p:sp>
        <p:nvSpPr>
          <p:cNvPr id="3" name="Text Placeholder 2">
            <a:extLst>
              <a:ext uri="{FF2B5EF4-FFF2-40B4-BE49-F238E27FC236}">
                <a16:creationId xmlns:a16="http://schemas.microsoft.com/office/drawing/2014/main" id="{5B210824-C81D-4B9C-8D14-42BF8118CF9D}"/>
              </a:ext>
            </a:extLst>
          </p:cNvPr>
          <p:cNvSpPr>
            <a:spLocks noGrp="1"/>
          </p:cNvSpPr>
          <p:nvPr>
            <p:ph type="body" idx="2"/>
          </p:nvPr>
        </p:nvSpPr>
        <p:spPr/>
        <p:txBody>
          <a:bodyPr>
            <a:normAutofit fontScale="92500" lnSpcReduction="20000"/>
          </a:bodyPr>
          <a:lstStyle/>
          <a:p>
            <a:r>
              <a:rPr lang="en-GB" dirty="0"/>
              <a:t>Two new columns will be made in order to run this model. One will be a numerical mapping of an individuals sex, called ‘sex_code’. The other one will be a column containing the length of all the essay answers of an individual joined together. </a:t>
            </a:r>
          </a:p>
          <a:p>
            <a:r>
              <a:rPr lang="en-GB" dirty="0"/>
              <a:t>To obtain values for this column, all the essays will be joined together into one column first, then </a:t>
            </a:r>
            <a:r>
              <a:rPr lang="en-GB" dirty="0" err="1"/>
              <a:t>na</a:t>
            </a:r>
            <a:r>
              <a:rPr lang="en-GB" dirty="0"/>
              <a:t> values will be removed and then another column will contain the word length of each input in this one.</a:t>
            </a:r>
          </a:p>
        </p:txBody>
      </p:sp>
      <p:pic>
        <p:nvPicPr>
          <p:cNvPr id="5" name="Content Placeholder 4">
            <a:extLst>
              <a:ext uri="{FF2B5EF4-FFF2-40B4-BE49-F238E27FC236}">
                <a16:creationId xmlns:a16="http://schemas.microsoft.com/office/drawing/2014/main" id="{012DDA77-3F79-45B9-B9D1-129809978AB1}"/>
              </a:ext>
            </a:extLst>
          </p:cNvPr>
          <p:cNvPicPr>
            <a:picLocks noGrp="1" noChangeAspect="1"/>
          </p:cNvPicPr>
          <p:nvPr>
            <p:ph sz="quarter" idx="1"/>
          </p:nvPr>
        </p:nvPicPr>
        <p:blipFill rotWithShape="1">
          <a:blip r:embed="rId2"/>
          <a:srcRect l="19564" t="33039" r="21966" b="7935"/>
          <a:stretch/>
        </p:blipFill>
        <p:spPr>
          <a:xfrm>
            <a:off x="3059832" y="692696"/>
            <a:ext cx="5972868" cy="3525190"/>
          </a:xfrm>
          <a:prstGeom prst="rect">
            <a:avLst/>
          </a:prstGeom>
        </p:spPr>
      </p:pic>
    </p:spTree>
    <p:extLst>
      <p:ext uri="{BB962C8B-B14F-4D97-AF65-F5344CB8AC3E}">
        <p14:creationId xmlns:p14="http://schemas.microsoft.com/office/powerpoint/2010/main" val="2488568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FD5C82-B493-479E-8DCC-71673FDDC390}"/>
              </a:ext>
            </a:extLst>
          </p:cNvPr>
          <p:cNvSpPr>
            <a:spLocks noGrp="1"/>
          </p:cNvSpPr>
          <p:nvPr>
            <p:ph type="body" idx="1"/>
          </p:nvPr>
        </p:nvSpPr>
        <p:spPr>
          <a:xfrm>
            <a:off x="301752" y="1524000"/>
            <a:ext cx="8086672" cy="732974"/>
          </a:xfrm>
        </p:spPr>
        <p:txBody>
          <a:bodyPr/>
          <a:lstStyle/>
          <a:p>
            <a:r>
              <a:rPr lang="en-GB" dirty="0"/>
              <a:t>Splitting into Train and Test Sets and Making Model</a:t>
            </a:r>
          </a:p>
        </p:txBody>
      </p:sp>
      <p:sp>
        <p:nvSpPr>
          <p:cNvPr id="6" name="Title 5">
            <a:extLst>
              <a:ext uri="{FF2B5EF4-FFF2-40B4-BE49-F238E27FC236}">
                <a16:creationId xmlns:a16="http://schemas.microsoft.com/office/drawing/2014/main" id="{E4EEA03F-6D93-448B-8911-1DA8513C04BF}"/>
              </a:ext>
            </a:extLst>
          </p:cNvPr>
          <p:cNvSpPr>
            <a:spLocks noGrp="1"/>
          </p:cNvSpPr>
          <p:nvPr>
            <p:ph type="title"/>
          </p:nvPr>
        </p:nvSpPr>
        <p:spPr/>
        <p:txBody>
          <a:bodyPr/>
          <a:lstStyle/>
          <a:p>
            <a:r>
              <a:rPr lang="en-GB" dirty="0"/>
              <a:t>Question 4</a:t>
            </a:r>
          </a:p>
        </p:txBody>
      </p:sp>
      <p:pic>
        <p:nvPicPr>
          <p:cNvPr id="8" name="Content Placeholder 6">
            <a:extLst>
              <a:ext uri="{FF2B5EF4-FFF2-40B4-BE49-F238E27FC236}">
                <a16:creationId xmlns:a16="http://schemas.microsoft.com/office/drawing/2014/main" id="{8794D49A-6593-4BB5-9208-C2818C037043}"/>
              </a:ext>
            </a:extLst>
          </p:cNvPr>
          <p:cNvPicPr>
            <a:picLocks noGrp="1" noChangeAspect="1"/>
          </p:cNvPicPr>
          <p:nvPr>
            <p:ph sz="quarter" idx="4"/>
          </p:nvPr>
        </p:nvPicPr>
        <p:blipFill rotWithShape="1">
          <a:blip r:embed="rId2"/>
          <a:srcRect l="16575" t="66673" r="23122" b="12481"/>
          <a:stretch/>
        </p:blipFill>
        <p:spPr>
          <a:xfrm>
            <a:off x="153371" y="2348880"/>
            <a:ext cx="8676456" cy="1687091"/>
          </a:xfrm>
          <a:prstGeom prst="rect">
            <a:avLst/>
          </a:prstGeom>
        </p:spPr>
      </p:pic>
      <p:sp>
        <p:nvSpPr>
          <p:cNvPr id="11" name="TextBox 10">
            <a:extLst>
              <a:ext uri="{FF2B5EF4-FFF2-40B4-BE49-F238E27FC236}">
                <a16:creationId xmlns:a16="http://schemas.microsoft.com/office/drawing/2014/main" id="{CB04F4F4-23BF-40FF-9226-86D929E3CE4A}"/>
              </a:ext>
            </a:extLst>
          </p:cNvPr>
          <p:cNvSpPr txBox="1"/>
          <p:nvPr/>
        </p:nvSpPr>
        <p:spPr>
          <a:xfrm>
            <a:off x="755576" y="4127877"/>
            <a:ext cx="6336704" cy="461665"/>
          </a:xfrm>
          <a:prstGeom prst="rect">
            <a:avLst/>
          </a:prstGeom>
          <a:noFill/>
        </p:spPr>
        <p:txBody>
          <a:bodyPr wrap="square" rtlCol="0">
            <a:spAutoFit/>
          </a:bodyPr>
          <a:lstStyle/>
          <a:p>
            <a:r>
              <a:rPr lang="en-GB" sz="1200" i="1" dirty="0">
                <a:solidFill>
                  <a:srgbClr val="0070C0"/>
                </a:solidFill>
              </a:rPr>
              <a:t>Different values for k where tested, and the one with the largest train and test R^2 values was used. This turned out to be k=6</a:t>
            </a:r>
          </a:p>
        </p:txBody>
      </p:sp>
      <p:pic>
        <p:nvPicPr>
          <p:cNvPr id="12" name="Picture 11">
            <a:extLst>
              <a:ext uri="{FF2B5EF4-FFF2-40B4-BE49-F238E27FC236}">
                <a16:creationId xmlns:a16="http://schemas.microsoft.com/office/drawing/2014/main" id="{3E754FA1-4C5D-43B0-87B2-F5EDD8BDF6D7}"/>
              </a:ext>
            </a:extLst>
          </p:cNvPr>
          <p:cNvPicPr>
            <a:picLocks noChangeAspect="1"/>
          </p:cNvPicPr>
          <p:nvPr/>
        </p:nvPicPr>
        <p:blipFill rotWithShape="1">
          <a:blip r:embed="rId3"/>
          <a:srcRect l="19288" t="80800" r="64174" b="12963"/>
          <a:stretch/>
        </p:blipFill>
        <p:spPr>
          <a:xfrm>
            <a:off x="2339752" y="4634418"/>
            <a:ext cx="3456384" cy="733312"/>
          </a:xfrm>
          <a:prstGeom prst="rect">
            <a:avLst/>
          </a:prstGeom>
        </p:spPr>
      </p:pic>
    </p:spTree>
    <p:extLst>
      <p:ext uri="{BB962C8B-B14F-4D97-AF65-F5344CB8AC3E}">
        <p14:creationId xmlns:p14="http://schemas.microsoft.com/office/powerpoint/2010/main" val="238365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2614-2B02-4403-926F-C63B2D36B8E5}"/>
              </a:ext>
            </a:extLst>
          </p:cNvPr>
          <p:cNvSpPr>
            <a:spLocks noGrp="1"/>
          </p:cNvSpPr>
          <p:nvPr>
            <p:ph type="title"/>
          </p:nvPr>
        </p:nvSpPr>
        <p:spPr/>
        <p:txBody>
          <a:bodyPr/>
          <a:lstStyle/>
          <a:p>
            <a:r>
              <a:rPr lang="en-GB" dirty="0"/>
              <a:t>Question 4-Conclusion</a:t>
            </a:r>
          </a:p>
        </p:txBody>
      </p:sp>
      <p:sp>
        <p:nvSpPr>
          <p:cNvPr id="3" name="Content Placeholder 2">
            <a:extLst>
              <a:ext uri="{FF2B5EF4-FFF2-40B4-BE49-F238E27FC236}">
                <a16:creationId xmlns:a16="http://schemas.microsoft.com/office/drawing/2014/main" id="{0E75F700-D853-4D87-992D-EF0F49301928}"/>
              </a:ext>
            </a:extLst>
          </p:cNvPr>
          <p:cNvSpPr>
            <a:spLocks noGrp="1"/>
          </p:cNvSpPr>
          <p:nvPr>
            <p:ph sz="quarter" idx="1"/>
          </p:nvPr>
        </p:nvSpPr>
        <p:spPr/>
        <p:txBody>
          <a:bodyPr/>
          <a:lstStyle/>
          <a:p>
            <a:r>
              <a:rPr lang="en-GB" dirty="0"/>
              <a:t>This model was very accurate. It was the most accurate one made in the project. This could be because the parameters were less varied and all of the same type, or because the correlation this model was representing was the clearest.</a:t>
            </a:r>
          </a:p>
          <a:p>
            <a:r>
              <a:rPr lang="en-GB" dirty="0"/>
              <a:t>However, this model was the slowest to run, its runtime much longer than all the other models.</a:t>
            </a:r>
          </a:p>
          <a:p>
            <a:r>
              <a:rPr lang="en-GB" dirty="0"/>
              <a:t>To improve this model, cross validation could be used to find the optimum value for k faster and more efficiently.</a:t>
            </a:r>
          </a:p>
        </p:txBody>
      </p:sp>
    </p:spTree>
    <p:extLst>
      <p:ext uri="{BB962C8B-B14F-4D97-AF65-F5344CB8AC3E}">
        <p14:creationId xmlns:p14="http://schemas.microsoft.com/office/powerpoint/2010/main" val="1879669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D04B-C60B-4091-BAE4-49B187700C08}"/>
              </a:ext>
            </a:extLst>
          </p:cNvPr>
          <p:cNvSpPr>
            <a:spLocks noGrp="1"/>
          </p:cNvSpPr>
          <p:nvPr>
            <p:ph type="title"/>
          </p:nvPr>
        </p:nvSpPr>
        <p:spPr/>
        <p:txBody>
          <a:bodyPr/>
          <a:lstStyle/>
          <a:p>
            <a:r>
              <a:rPr lang="en-GB" dirty="0"/>
              <a:t>Machine Learning Final Project</a:t>
            </a:r>
          </a:p>
        </p:txBody>
      </p:sp>
      <p:sp>
        <p:nvSpPr>
          <p:cNvPr id="3" name="Content Placeholder 2">
            <a:extLst>
              <a:ext uri="{FF2B5EF4-FFF2-40B4-BE49-F238E27FC236}">
                <a16:creationId xmlns:a16="http://schemas.microsoft.com/office/drawing/2014/main" id="{500C4E88-1702-40BD-B54E-6E950B430DC7}"/>
              </a:ext>
            </a:extLst>
          </p:cNvPr>
          <p:cNvSpPr>
            <a:spLocks noGrp="1"/>
          </p:cNvSpPr>
          <p:nvPr>
            <p:ph sz="quarter" idx="1"/>
          </p:nvPr>
        </p:nvSpPr>
        <p:spPr/>
        <p:txBody>
          <a:bodyPr/>
          <a:lstStyle/>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By Harry Vellios, 17 year old student in the UK.</a:t>
            </a:r>
          </a:p>
        </p:txBody>
      </p:sp>
    </p:spTree>
    <p:extLst>
      <p:ext uri="{BB962C8B-B14F-4D97-AF65-F5344CB8AC3E}">
        <p14:creationId xmlns:p14="http://schemas.microsoft.com/office/powerpoint/2010/main" val="383402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a:t>Introduction</a:t>
            </a:r>
          </a:p>
          <a:p>
            <a:endParaRPr lang="en-GB" dirty="0"/>
          </a:p>
        </p:txBody>
      </p:sp>
      <p:sp>
        <p:nvSpPr>
          <p:cNvPr id="3" name="Text Placeholder 2"/>
          <p:cNvSpPr>
            <a:spLocks noGrp="1"/>
          </p:cNvSpPr>
          <p:nvPr>
            <p:ph type="body" sz="half" idx="3"/>
          </p:nvPr>
        </p:nvSpPr>
        <p:spPr/>
        <p:txBody>
          <a:bodyPr/>
          <a:lstStyle/>
          <a:p>
            <a:r>
              <a:rPr lang="en-GB" dirty="0"/>
              <a:t>Viewing Columns</a:t>
            </a:r>
          </a:p>
        </p:txBody>
      </p:sp>
      <p:sp>
        <p:nvSpPr>
          <p:cNvPr id="4" name="Content Placeholder 3"/>
          <p:cNvSpPr>
            <a:spLocks noGrp="1"/>
          </p:cNvSpPr>
          <p:nvPr>
            <p:ph sz="quarter" idx="2"/>
          </p:nvPr>
        </p:nvSpPr>
        <p:spPr>
          <a:xfrm>
            <a:off x="301752" y="2471383"/>
            <a:ext cx="3770182" cy="3529385"/>
          </a:xfrm>
        </p:spPr>
        <p:txBody>
          <a:bodyPr>
            <a:normAutofit fontScale="77500" lnSpcReduction="20000"/>
          </a:bodyPr>
          <a:lstStyle/>
          <a:p>
            <a:r>
              <a:rPr lang="en-GB" dirty="0"/>
              <a:t>In order to successfully complete this project, it is crucial to fully understand the elements it consists of-the data frame. To do this, I will use panda commands to understand the columns it consists of and the data patterns in each of them respectively. Furthermore, visualisation of data will be used to make trends clearer.</a:t>
            </a:r>
            <a:endParaRPr lang="en-GB" sz="1900" dirty="0"/>
          </a:p>
        </p:txBody>
      </p:sp>
      <p:sp>
        <p:nvSpPr>
          <p:cNvPr id="6" name="Title 5"/>
          <p:cNvSpPr>
            <a:spLocks noGrp="1"/>
          </p:cNvSpPr>
          <p:nvPr>
            <p:ph type="title"/>
          </p:nvPr>
        </p:nvSpPr>
        <p:spPr/>
        <p:txBody>
          <a:bodyPr/>
          <a:lstStyle/>
          <a:p>
            <a:r>
              <a:rPr lang="en-GB" dirty="0"/>
              <a:t>Analysing the Data</a:t>
            </a:r>
          </a:p>
        </p:txBody>
      </p:sp>
      <p:pic>
        <p:nvPicPr>
          <p:cNvPr id="7" name="Content Placeholder 6"/>
          <p:cNvPicPr>
            <a:picLocks noGrp="1"/>
          </p:cNvPicPr>
          <p:nvPr>
            <p:ph sz="quarter" idx="4"/>
          </p:nvPr>
        </p:nvPicPr>
        <p:blipFill>
          <a:blip r:embed="rId2"/>
          <a:srcRect r="33333"/>
          <a:stretch>
            <a:fillRect/>
          </a:stretch>
        </p:blipFill>
        <p:spPr>
          <a:xfrm>
            <a:off x="4429124" y="2357430"/>
            <a:ext cx="4429156" cy="37147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Exploring Data</a:t>
            </a:r>
          </a:p>
        </p:txBody>
      </p:sp>
      <p:sp>
        <p:nvSpPr>
          <p:cNvPr id="3" name="Text Placeholder 2"/>
          <p:cNvSpPr>
            <a:spLocks noGrp="1"/>
          </p:cNvSpPr>
          <p:nvPr>
            <p:ph type="body" idx="2"/>
          </p:nvPr>
        </p:nvSpPr>
        <p:spPr/>
        <p:txBody>
          <a:bodyPr>
            <a:normAutofit lnSpcReduction="10000"/>
          </a:bodyPr>
          <a:lstStyle/>
          <a:p>
            <a:r>
              <a:rPr lang="en-GB" dirty="0"/>
              <a:t>Firstly, it was important to understand the general structure of the data frame. Running simple commands such as </a:t>
            </a:r>
            <a:r>
              <a:rPr lang="en-GB" i="1" dirty="0"/>
              <a:t>.columns</a:t>
            </a:r>
            <a:r>
              <a:rPr lang="en-GB" dirty="0"/>
              <a:t>, </a:t>
            </a:r>
            <a:r>
              <a:rPr lang="en-GB" i="1" dirty="0"/>
              <a:t>.head(),.value_counts()</a:t>
            </a:r>
            <a:r>
              <a:rPr lang="en-GB" dirty="0"/>
              <a:t> and </a:t>
            </a:r>
            <a:r>
              <a:rPr lang="en-GB" i="1" dirty="0"/>
              <a:t>.describe()</a:t>
            </a:r>
            <a:r>
              <a:rPr lang="en-GB" dirty="0"/>
              <a:t> made this possible. Examples of some outputs that were analysed can be seen above. With this information, it is now possible to create graphs to further analyse the distribution of the data.</a:t>
            </a:r>
          </a:p>
        </p:txBody>
      </p:sp>
      <p:pic>
        <p:nvPicPr>
          <p:cNvPr id="5" name="Content Placeholder 4"/>
          <p:cNvPicPr>
            <a:picLocks noGrp="1"/>
          </p:cNvPicPr>
          <p:nvPr>
            <p:ph sz="quarter" idx="1"/>
          </p:nvPr>
        </p:nvPicPr>
        <p:blipFill rotWithShape="1">
          <a:blip r:embed="rId2"/>
          <a:srcRect r="24097"/>
          <a:stretch/>
        </p:blipFill>
        <p:spPr bwMode="auto">
          <a:xfrm>
            <a:off x="2928926" y="571480"/>
            <a:ext cx="5638800" cy="1747675"/>
          </a:xfrm>
          <a:prstGeom prst="rect">
            <a:avLst/>
          </a:prstGeom>
          <a:ln>
            <a:noFill/>
          </a:ln>
          <a:extLst>
            <a:ext uri="{53640926-AAD7-44D8-BBD7-CCE9431645EC}">
              <a14:shadowObscured xmlns:a14="http://schemas.microsoft.com/office/drawing/2010/main"/>
            </a:ext>
          </a:extLst>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857884" y="2428868"/>
            <a:ext cx="2794637" cy="1571636"/>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3000364" y="2357430"/>
            <a:ext cx="2714644" cy="1714512"/>
          </a:xfrm>
          <a:prstGeom prst="rect">
            <a:avLst/>
          </a:prstGeom>
        </p:spPr>
      </p:pic>
      <p:pic>
        <p:nvPicPr>
          <p:cNvPr id="8" name="Picture 7"/>
          <p:cNvPicPr/>
          <p:nvPr/>
        </p:nvPicPr>
        <p:blipFill rotWithShape="1">
          <a:blip r:embed="rId2"/>
          <a:srcRect t="70834" r="66790"/>
          <a:stretch/>
        </p:blipFill>
        <p:spPr bwMode="auto">
          <a:xfrm>
            <a:off x="3000364" y="4286256"/>
            <a:ext cx="2857520" cy="928694"/>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Visualising the Data</a:t>
            </a:r>
          </a:p>
        </p:txBody>
      </p:sp>
      <p:sp>
        <p:nvSpPr>
          <p:cNvPr id="3" name="Text Placeholder 2"/>
          <p:cNvSpPr>
            <a:spLocks noGrp="1"/>
          </p:cNvSpPr>
          <p:nvPr>
            <p:ph type="body" idx="2"/>
          </p:nvPr>
        </p:nvSpPr>
        <p:spPr/>
        <p:txBody>
          <a:bodyPr/>
          <a:lstStyle/>
          <a:p>
            <a:r>
              <a:rPr lang="en-GB" dirty="0"/>
              <a:t>Before formatting any questions, it is possible to spot trends in the data which will make the modelling process much easier. We can do this by visualising the data. On the right are some examples of this process being undertaken.</a:t>
            </a:r>
          </a:p>
        </p:txBody>
      </p:sp>
      <p:pic>
        <p:nvPicPr>
          <p:cNvPr id="5" name="Content Placeholder 4"/>
          <p:cNvPicPr>
            <a:picLocks noGrp="1"/>
          </p:cNvPicPr>
          <p:nvPr>
            <p:ph sz="quarter" idx="1"/>
          </p:nvPr>
        </p:nvPicPr>
        <p:blipFill>
          <a:blip r:embed="rId2"/>
          <a:srcRect l="13218" t="27690" r="53165" b="21968"/>
          <a:stretch>
            <a:fillRect/>
          </a:stretch>
        </p:blipFill>
        <p:spPr>
          <a:xfrm>
            <a:off x="3000364" y="857232"/>
            <a:ext cx="3357586" cy="2643206"/>
          </a:xfrm>
          <a:prstGeom prst="rect">
            <a:avLst/>
          </a:prstGeom>
        </p:spPr>
      </p:pic>
      <p:pic>
        <p:nvPicPr>
          <p:cNvPr id="6" name="Picture 5"/>
          <p:cNvPicPr/>
          <p:nvPr/>
        </p:nvPicPr>
        <p:blipFill>
          <a:blip r:embed="rId3"/>
          <a:srcRect l="18826" t="44107" r="51333" b="8163"/>
          <a:stretch>
            <a:fillRect/>
          </a:stretch>
        </p:blipFill>
        <p:spPr>
          <a:xfrm>
            <a:off x="3071802" y="3429000"/>
            <a:ext cx="3429024" cy="2643206"/>
          </a:xfrm>
          <a:prstGeom prst="rect">
            <a:avLst/>
          </a:prstGeom>
        </p:spPr>
      </p:pic>
      <p:pic>
        <p:nvPicPr>
          <p:cNvPr id="7" name="Picture 6"/>
          <p:cNvPicPr/>
          <p:nvPr/>
        </p:nvPicPr>
        <p:blipFill>
          <a:blip r:embed="rId4"/>
          <a:srcRect l="17627" t="26276" r="52289" b="13775"/>
          <a:stretch>
            <a:fillRect/>
          </a:stretch>
        </p:blipFill>
        <p:spPr>
          <a:xfrm>
            <a:off x="6357950" y="714356"/>
            <a:ext cx="2571768" cy="54292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85720" y="1500174"/>
            <a:ext cx="4040188" cy="732974"/>
          </a:xfrm>
        </p:spPr>
        <p:txBody>
          <a:bodyPr/>
          <a:lstStyle/>
          <a:p>
            <a:r>
              <a:rPr lang="en-GB" dirty="0"/>
              <a:t>The Question</a:t>
            </a:r>
          </a:p>
        </p:txBody>
      </p:sp>
      <p:sp>
        <p:nvSpPr>
          <p:cNvPr id="3" name="Text Placeholder 2"/>
          <p:cNvSpPr>
            <a:spLocks noGrp="1"/>
          </p:cNvSpPr>
          <p:nvPr>
            <p:ph type="body" sz="half" idx="3"/>
          </p:nvPr>
        </p:nvSpPr>
        <p:spPr/>
        <p:txBody>
          <a:bodyPr/>
          <a:lstStyle/>
          <a:p>
            <a:r>
              <a:rPr lang="en-GB" dirty="0"/>
              <a:t>Analysing Inputs of Data</a:t>
            </a:r>
          </a:p>
        </p:txBody>
      </p:sp>
      <p:sp>
        <p:nvSpPr>
          <p:cNvPr id="4" name="Content Placeholder 3"/>
          <p:cNvSpPr>
            <a:spLocks noGrp="1"/>
          </p:cNvSpPr>
          <p:nvPr>
            <p:ph sz="quarter" idx="2"/>
          </p:nvPr>
        </p:nvSpPr>
        <p:spPr/>
        <p:txBody>
          <a:bodyPr>
            <a:normAutofit/>
          </a:bodyPr>
          <a:lstStyle/>
          <a:p>
            <a:r>
              <a:rPr lang="en-GB" dirty="0"/>
              <a:t>Is there a trend between dangerous lifestyle choices like drinking and doing drugs affect the income of an individual?</a:t>
            </a:r>
          </a:p>
        </p:txBody>
      </p:sp>
      <p:sp>
        <p:nvSpPr>
          <p:cNvPr id="6" name="Title 5"/>
          <p:cNvSpPr>
            <a:spLocks noGrp="1"/>
          </p:cNvSpPr>
          <p:nvPr>
            <p:ph type="title"/>
          </p:nvPr>
        </p:nvSpPr>
        <p:spPr/>
        <p:txBody>
          <a:bodyPr/>
          <a:lstStyle/>
          <a:p>
            <a:r>
              <a:rPr lang="en-GB" dirty="0"/>
              <a:t>Question 1</a:t>
            </a:r>
          </a:p>
        </p:txBody>
      </p:sp>
      <p:pic>
        <p:nvPicPr>
          <p:cNvPr id="8" name="Picture 7"/>
          <p:cNvPicPr/>
          <p:nvPr/>
        </p:nvPicPr>
        <p:blipFill>
          <a:blip r:embed="rId2"/>
          <a:srcRect l="13896" t="23469" r="47999" b="15306"/>
          <a:stretch>
            <a:fillRect/>
          </a:stretch>
        </p:blipFill>
        <p:spPr>
          <a:xfrm>
            <a:off x="4572000" y="2285992"/>
            <a:ext cx="4572000" cy="40719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a:t>Mapping the data</a:t>
            </a:r>
          </a:p>
        </p:txBody>
      </p:sp>
      <p:sp>
        <p:nvSpPr>
          <p:cNvPr id="6" name="Title 5"/>
          <p:cNvSpPr>
            <a:spLocks noGrp="1"/>
          </p:cNvSpPr>
          <p:nvPr>
            <p:ph type="title"/>
          </p:nvPr>
        </p:nvSpPr>
        <p:spPr/>
        <p:txBody>
          <a:bodyPr/>
          <a:lstStyle/>
          <a:p>
            <a:r>
              <a:rPr lang="en-GB" dirty="0"/>
              <a:t>Question 1</a:t>
            </a:r>
          </a:p>
        </p:txBody>
      </p:sp>
      <p:pic>
        <p:nvPicPr>
          <p:cNvPr id="7" name="Content Placeholder 6"/>
          <p:cNvPicPr>
            <a:picLocks noGrp="1"/>
          </p:cNvPicPr>
          <p:nvPr>
            <p:ph sz="quarter" idx="2"/>
          </p:nvPr>
        </p:nvPicPr>
        <p:blipFill>
          <a:blip r:embed="rId2"/>
          <a:srcRect l="20171" t="25765" r="16413" b="35577"/>
          <a:stretch>
            <a:fillRect/>
          </a:stretch>
        </p:blipFill>
        <p:spPr>
          <a:xfrm>
            <a:off x="204085" y="2256974"/>
            <a:ext cx="4214842" cy="3214709"/>
          </a:xfrm>
          <a:prstGeom prst="rect">
            <a:avLst/>
          </a:prstGeom>
        </p:spPr>
      </p:pic>
      <p:sp>
        <p:nvSpPr>
          <p:cNvPr id="9" name="Content Placeholder 8">
            <a:extLst>
              <a:ext uri="{FF2B5EF4-FFF2-40B4-BE49-F238E27FC236}">
                <a16:creationId xmlns:a16="http://schemas.microsoft.com/office/drawing/2014/main" id="{20D43103-6AF5-4F35-B323-AFD7A5BFF6B5}"/>
              </a:ext>
            </a:extLst>
          </p:cNvPr>
          <p:cNvSpPr>
            <a:spLocks noGrp="1"/>
          </p:cNvSpPr>
          <p:nvPr>
            <p:ph sz="quarter" idx="4"/>
          </p:nvPr>
        </p:nvSpPr>
        <p:spPr>
          <a:xfrm>
            <a:off x="4568952" y="2348880"/>
            <a:ext cx="4038600" cy="3822192"/>
          </a:xfrm>
        </p:spPr>
        <p:txBody>
          <a:bodyPr>
            <a:normAutofit/>
          </a:bodyPr>
          <a:lstStyle/>
          <a:p>
            <a:r>
              <a:rPr lang="en-GB" sz="1300" i="1" dirty="0">
                <a:solidFill>
                  <a:srgbClr val="0070C0"/>
                </a:solidFill>
              </a:rPr>
              <a:t>Most data used is in string form. In order for it to be useful in making a linear regression model, it needs to be in integer form. To do this, new columns where created into the data frame, which contain numerical mappings of string data.</a:t>
            </a:r>
          </a:p>
          <a:p>
            <a:r>
              <a:rPr lang="en-GB" sz="1300" i="1" dirty="0">
                <a:solidFill>
                  <a:srgbClr val="0070C0"/>
                </a:solidFill>
              </a:rPr>
              <a:t>Map variables where made first, containing the mapping values of all the possible inputs for the columns ‘drugs’,’ smokes’, ’diet’ and ‘drinks’. These values where found by running the ‘.value_counts()’ attribute.</a:t>
            </a:r>
          </a:p>
          <a:p>
            <a:r>
              <a:rPr lang="en-GB" sz="1300" i="1" dirty="0">
                <a:solidFill>
                  <a:srgbClr val="0070C0"/>
                </a:solidFill>
              </a:rPr>
              <a:t>Then, the columns ‘</a:t>
            </a:r>
            <a:r>
              <a:rPr lang="en-GB" sz="1300" i="1" dirty="0" err="1">
                <a:solidFill>
                  <a:srgbClr val="0070C0"/>
                </a:solidFill>
              </a:rPr>
              <a:t>drinks_code’,’drugs_code’,’smokes_code</a:t>
            </a:r>
            <a:r>
              <a:rPr lang="en-GB" sz="1300" i="1" dirty="0">
                <a:solidFill>
                  <a:srgbClr val="0070C0"/>
                </a:solidFill>
              </a:rPr>
              <a:t>’ and ‘</a:t>
            </a:r>
            <a:r>
              <a:rPr lang="en-GB" sz="1300" i="1" dirty="0" err="1">
                <a:solidFill>
                  <a:srgbClr val="0070C0"/>
                </a:solidFill>
              </a:rPr>
              <a:t>diet_code</a:t>
            </a:r>
            <a:r>
              <a:rPr lang="en-GB" sz="1300" i="1" dirty="0">
                <a:solidFill>
                  <a:srgbClr val="0070C0"/>
                </a:solidFill>
              </a:rPr>
              <a:t>’ where made using the code on the left.</a:t>
            </a:r>
          </a:p>
          <a:p>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4795-730F-4713-A34B-BD025BBA0BF9}"/>
              </a:ext>
            </a:extLst>
          </p:cNvPr>
          <p:cNvSpPr>
            <a:spLocks noGrp="1"/>
          </p:cNvSpPr>
          <p:nvPr>
            <p:ph type="title"/>
          </p:nvPr>
        </p:nvSpPr>
        <p:spPr/>
        <p:txBody>
          <a:bodyPr/>
          <a:lstStyle/>
          <a:p>
            <a:r>
              <a:rPr lang="en-GB" dirty="0"/>
              <a:t>Editing Data and Normalising</a:t>
            </a:r>
          </a:p>
        </p:txBody>
      </p:sp>
      <p:sp>
        <p:nvSpPr>
          <p:cNvPr id="3" name="Text Placeholder 2">
            <a:extLst>
              <a:ext uri="{FF2B5EF4-FFF2-40B4-BE49-F238E27FC236}">
                <a16:creationId xmlns:a16="http://schemas.microsoft.com/office/drawing/2014/main" id="{109F3D5D-1A12-4750-AD36-91666E45FD5A}"/>
              </a:ext>
            </a:extLst>
          </p:cNvPr>
          <p:cNvSpPr>
            <a:spLocks noGrp="1"/>
          </p:cNvSpPr>
          <p:nvPr>
            <p:ph type="body" idx="2"/>
          </p:nvPr>
        </p:nvSpPr>
        <p:spPr/>
        <p:txBody>
          <a:bodyPr/>
          <a:lstStyle/>
          <a:p>
            <a:r>
              <a:rPr lang="en-GB" dirty="0"/>
              <a:t>In order for all parameters to affect the dependent value equally, they need to be normalised. This is because each of them has its own individual range it acts upon.</a:t>
            </a:r>
          </a:p>
          <a:p>
            <a:r>
              <a:rPr lang="en-GB" dirty="0"/>
              <a:t>Min Max normalisation was used.</a:t>
            </a:r>
          </a:p>
        </p:txBody>
      </p:sp>
      <p:pic>
        <p:nvPicPr>
          <p:cNvPr id="5" name="Content Placeholder 7">
            <a:extLst>
              <a:ext uri="{FF2B5EF4-FFF2-40B4-BE49-F238E27FC236}">
                <a16:creationId xmlns:a16="http://schemas.microsoft.com/office/drawing/2014/main" id="{43269FC4-8675-4F72-A300-65E01E162068}"/>
              </a:ext>
            </a:extLst>
          </p:cNvPr>
          <p:cNvPicPr>
            <a:picLocks noGrp="1"/>
          </p:cNvPicPr>
          <p:nvPr>
            <p:ph sz="quarter" idx="1"/>
          </p:nvPr>
        </p:nvPicPr>
        <p:blipFill>
          <a:blip r:embed="rId2"/>
          <a:srcRect l="18525" t="62914" r="31295" b="9439"/>
          <a:stretch>
            <a:fillRect/>
          </a:stretch>
        </p:blipFill>
        <p:spPr>
          <a:xfrm>
            <a:off x="2922712" y="914400"/>
            <a:ext cx="5840288" cy="2208013"/>
          </a:xfrm>
          <a:prstGeom prst="rect">
            <a:avLst/>
          </a:prstGeom>
        </p:spPr>
      </p:pic>
    </p:spTree>
    <p:extLst>
      <p:ext uri="{BB962C8B-B14F-4D97-AF65-F5344CB8AC3E}">
        <p14:creationId xmlns:p14="http://schemas.microsoft.com/office/powerpoint/2010/main" val="601322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a:t>Splitting into Train and Test Sets</a:t>
            </a:r>
          </a:p>
        </p:txBody>
      </p:sp>
      <p:sp>
        <p:nvSpPr>
          <p:cNvPr id="3" name="Text Placeholder 2"/>
          <p:cNvSpPr>
            <a:spLocks noGrp="1"/>
          </p:cNvSpPr>
          <p:nvPr>
            <p:ph type="body" sz="half" idx="3"/>
          </p:nvPr>
        </p:nvSpPr>
        <p:spPr>
          <a:xfrm>
            <a:off x="4791330" y="1524000"/>
            <a:ext cx="4041775" cy="731520"/>
          </a:xfrm>
        </p:spPr>
        <p:txBody>
          <a:bodyPr/>
          <a:lstStyle/>
          <a:p>
            <a:r>
              <a:rPr lang="en-GB" dirty="0"/>
              <a:t>Making and Running the Model</a:t>
            </a:r>
          </a:p>
        </p:txBody>
      </p:sp>
      <p:sp>
        <p:nvSpPr>
          <p:cNvPr id="6" name="Title 5"/>
          <p:cNvSpPr>
            <a:spLocks noGrp="1"/>
          </p:cNvSpPr>
          <p:nvPr>
            <p:ph type="title"/>
          </p:nvPr>
        </p:nvSpPr>
        <p:spPr/>
        <p:txBody>
          <a:bodyPr/>
          <a:lstStyle/>
          <a:p>
            <a:r>
              <a:rPr lang="en-GB" dirty="0"/>
              <a:t>Question 1</a:t>
            </a:r>
          </a:p>
        </p:txBody>
      </p:sp>
      <p:pic>
        <p:nvPicPr>
          <p:cNvPr id="7" name="Content Placeholder 6"/>
          <p:cNvPicPr>
            <a:picLocks noGrp="1"/>
          </p:cNvPicPr>
          <p:nvPr>
            <p:ph sz="quarter" idx="2"/>
          </p:nvPr>
        </p:nvPicPr>
        <p:blipFill rotWithShape="1">
          <a:blip r:embed="rId2"/>
          <a:srcRect l="14332" t="81298" r="26217" b="10680"/>
          <a:stretch/>
        </p:blipFill>
        <p:spPr>
          <a:xfrm>
            <a:off x="179512" y="2317523"/>
            <a:ext cx="8066855" cy="1673119"/>
          </a:xfrm>
          <a:prstGeom prst="rect">
            <a:avLst/>
          </a:prstGeom>
        </p:spPr>
      </p:pic>
      <p:pic>
        <p:nvPicPr>
          <p:cNvPr id="8" name="Content Placeholder 7">
            <a:extLst>
              <a:ext uri="{FF2B5EF4-FFF2-40B4-BE49-F238E27FC236}">
                <a16:creationId xmlns:a16="http://schemas.microsoft.com/office/drawing/2014/main" id="{D118CED5-382E-4B3C-8238-0BD1B2104F14}"/>
              </a:ext>
            </a:extLst>
          </p:cNvPr>
          <p:cNvPicPr>
            <a:picLocks noGrp="1"/>
          </p:cNvPicPr>
          <p:nvPr>
            <p:ph sz="quarter" idx="4"/>
          </p:nvPr>
        </p:nvPicPr>
        <p:blipFill rotWithShape="1">
          <a:blip r:embed="rId3"/>
          <a:srcRect l="16530" t="65747" r="28788" b="16116"/>
          <a:stretch/>
        </p:blipFill>
        <p:spPr>
          <a:xfrm>
            <a:off x="180369" y="3990642"/>
            <a:ext cx="8065998" cy="231599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1609</TotalTime>
  <Words>1584</Words>
  <Application>Microsoft Office PowerPoint</Application>
  <PresentationFormat>On-screen Show (4:3)</PresentationFormat>
  <Paragraphs>108</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Adobe Garamond Pro</vt:lpstr>
      <vt:lpstr>Calibri</vt:lpstr>
      <vt:lpstr>Georgia</vt:lpstr>
      <vt:lpstr>Wingdings</vt:lpstr>
      <vt:lpstr>Wingdings 2</vt:lpstr>
      <vt:lpstr>Civic</vt:lpstr>
      <vt:lpstr>Machine Learning Final Project</vt:lpstr>
      <vt:lpstr>Contents</vt:lpstr>
      <vt:lpstr>Analysing the Data</vt:lpstr>
      <vt:lpstr>Exploring Data</vt:lpstr>
      <vt:lpstr>Visualising the Data</vt:lpstr>
      <vt:lpstr>Question 1</vt:lpstr>
      <vt:lpstr>Question 1</vt:lpstr>
      <vt:lpstr>Editing Data and Normalising</vt:lpstr>
      <vt:lpstr>Question 1</vt:lpstr>
      <vt:lpstr>Residual Analysis</vt:lpstr>
      <vt:lpstr>Fixing the Model</vt:lpstr>
      <vt:lpstr>Question 1-Conclusion</vt:lpstr>
      <vt:lpstr>Question 2</vt:lpstr>
      <vt:lpstr>PowerPoint Presentation</vt:lpstr>
      <vt:lpstr>Making the model</vt:lpstr>
      <vt:lpstr>Question 2-Conclusion</vt:lpstr>
      <vt:lpstr>Question 3</vt:lpstr>
      <vt:lpstr>Question 3</vt:lpstr>
      <vt:lpstr>Question 3</vt:lpstr>
      <vt:lpstr>Trying out different values of gamma</vt:lpstr>
      <vt:lpstr>Adding a New Parameter</vt:lpstr>
      <vt:lpstr>Conclusion</vt:lpstr>
      <vt:lpstr>Question 4</vt:lpstr>
      <vt:lpstr>Making New Columns in the dataframe.</vt:lpstr>
      <vt:lpstr>Question 4</vt:lpstr>
      <vt:lpstr>Question 4-Conclusion</vt:lpstr>
      <vt:lpstr>Machine Learning Final Project</vt:lpstr>
    </vt:vector>
  </TitlesOfParts>
  <Company>RM plc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Final Project</dc:title>
  <dc:creator>9657</dc:creator>
  <cp:lastModifiedBy>shuter242425@gmail.com</cp:lastModifiedBy>
  <cp:revision>28</cp:revision>
  <dcterms:created xsi:type="dcterms:W3CDTF">2019-03-04T09:22:36Z</dcterms:created>
  <dcterms:modified xsi:type="dcterms:W3CDTF">2019-03-05T22:16:09Z</dcterms:modified>
</cp:coreProperties>
</file>